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9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75662"/>
    <a:srgbClr val="66C1BF"/>
    <a:srgbClr val="ED6E6C"/>
    <a:srgbClr val="00A3A6"/>
    <a:srgbClr val="797870"/>
    <a:srgbClr val="008C8E"/>
    <a:srgbClr val="C4C4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>
      <p:cViewPr varScale="1">
        <p:scale>
          <a:sx n="124" d="100"/>
          <a:sy n="124" d="100"/>
        </p:scale>
        <p:origin x="182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96647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4757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6344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2875" y="6441358"/>
            <a:ext cx="9144000" cy="359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343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hyperlink" Target="https://www.inrae.fr/nous-connaitre/organigramme#gouvernance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gif"/><Relationship Id="rId13" Type="http://schemas.openxmlformats.org/officeDocument/2006/relationships/image" Target="../media/image22.gif"/><Relationship Id="rId3" Type="http://schemas.openxmlformats.org/officeDocument/2006/relationships/image" Target="../media/image12.gif"/><Relationship Id="rId7" Type="http://schemas.openxmlformats.org/officeDocument/2006/relationships/image" Target="../media/image16.gif"/><Relationship Id="rId12" Type="http://schemas.openxmlformats.org/officeDocument/2006/relationships/image" Target="../media/image21.gif"/><Relationship Id="rId2" Type="http://schemas.openxmlformats.org/officeDocument/2006/relationships/image" Target="../media/image7.png"/><Relationship Id="rId16" Type="http://schemas.openxmlformats.org/officeDocument/2006/relationships/image" Target="../media/image25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gif"/><Relationship Id="rId11" Type="http://schemas.openxmlformats.org/officeDocument/2006/relationships/image" Target="../media/image20.gif"/><Relationship Id="rId5" Type="http://schemas.openxmlformats.org/officeDocument/2006/relationships/image" Target="../media/image14.gif"/><Relationship Id="rId15" Type="http://schemas.openxmlformats.org/officeDocument/2006/relationships/image" Target="../media/image24.gif"/><Relationship Id="rId10" Type="http://schemas.openxmlformats.org/officeDocument/2006/relationships/image" Target="../media/image19.gif"/><Relationship Id="rId4" Type="http://schemas.openxmlformats.org/officeDocument/2006/relationships/image" Target="../media/image13.gif"/><Relationship Id="rId9" Type="http://schemas.openxmlformats.org/officeDocument/2006/relationships/image" Target="../media/image18.gif"/><Relationship Id="rId14" Type="http://schemas.openxmlformats.org/officeDocument/2006/relationships/image" Target="../media/image23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5302058"/>
            <a:ext cx="1433512" cy="374841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425" y="4715479"/>
            <a:ext cx="5221206" cy="294671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2125" y="5810250"/>
            <a:ext cx="4857750" cy="533400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2505" y="3638550"/>
            <a:ext cx="389620" cy="567341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-1" y="6400801"/>
            <a:ext cx="9144001" cy="4381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20165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723900" y="285750"/>
            <a:ext cx="76009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spc="-150" dirty="0">
                <a:solidFill>
                  <a:srgbClr val="66C1BF"/>
                </a:solidFill>
                <a:latin typeface="+mj-lt"/>
              </a:rPr>
              <a:t>Le soutien aux politiques publiques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452" y="383054"/>
            <a:ext cx="225673" cy="328612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723900" y="1838831"/>
            <a:ext cx="73533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2000" dirty="0">
              <a:solidFill>
                <a:srgbClr val="275662"/>
              </a:solidFill>
            </a:endParaRPr>
          </a:p>
          <a:p>
            <a:pPr marL="342900" indent="-342900">
              <a:buBlip>
                <a:blip r:embed="rId3"/>
              </a:buBlip>
            </a:pPr>
            <a:r>
              <a:rPr lang="fr-FR" sz="2000" b="1" dirty="0">
                <a:solidFill>
                  <a:srgbClr val="00A3A6"/>
                </a:solidFill>
              </a:rPr>
              <a:t>Animer et soutenir </a:t>
            </a:r>
            <a:r>
              <a:rPr lang="fr-FR" sz="2000" dirty="0">
                <a:solidFill>
                  <a:srgbClr val="275662"/>
                </a:solidFill>
              </a:rPr>
              <a:t>l’activité en interne pour anticiper les défis sociétaux</a:t>
            </a:r>
          </a:p>
          <a:p>
            <a:pPr marL="342900" indent="-342900">
              <a:buBlip>
                <a:blip r:embed="rId3"/>
              </a:buBlip>
            </a:pPr>
            <a:r>
              <a:rPr lang="fr-FR" sz="2000" b="1" dirty="0">
                <a:solidFill>
                  <a:srgbClr val="00A3A6"/>
                </a:solidFill>
              </a:rPr>
              <a:t>Développer</a:t>
            </a:r>
            <a:r>
              <a:rPr lang="fr-FR" sz="2000" dirty="0">
                <a:solidFill>
                  <a:srgbClr val="275662"/>
                </a:solidFill>
              </a:rPr>
              <a:t> des dispositifs et processus participatifs innovants d’expertise et d’appui aux politiques publiques</a:t>
            </a:r>
          </a:p>
          <a:p>
            <a:pPr marL="342900" indent="-342900">
              <a:buBlip>
                <a:blip r:embed="rId3"/>
              </a:buBlip>
            </a:pPr>
            <a:r>
              <a:rPr lang="fr-FR" sz="2000" b="1" dirty="0">
                <a:solidFill>
                  <a:srgbClr val="00A3A6"/>
                </a:solidFill>
              </a:rPr>
              <a:t>Aider</a:t>
            </a:r>
            <a:r>
              <a:rPr lang="fr-FR" sz="2000" dirty="0">
                <a:solidFill>
                  <a:srgbClr val="275662"/>
                </a:solidFill>
              </a:rPr>
              <a:t> les décideurs et scientifiques à faire émerger de nouveaux projets de recherche au service de l’appui aux politiques publiques, en France comme à l’étranger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723900" y="4555292"/>
            <a:ext cx="73533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rgbClr val="275662"/>
                </a:solidFill>
              </a:rPr>
              <a:t>Une offre complète d’</a:t>
            </a:r>
            <a:r>
              <a:rPr lang="fr-FR" sz="2000" b="1" dirty="0">
                <a:solidFill>
                  <a:srgbClr val="275662"/>
                </a:solidFill>
              </a:rPr>
              <a:t>actions</a:t>
            </a:r>
            <a:r>
              <a:rPr lang="fr-FR" sz="2000" dirty="0">
                <a:solidFill>
                  <a:srgbClr val="275662"/>
                </a:solidFill>
              </a:rPr>
              <a:t> :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723900" y="4969639"/>
            <a:ext cx="35909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Blip>
                <a:blip r:embed="rId3"/>
              </a:buBlip>
            </a:pPr>
            <a:r>
              <a:rPr lang="fr-FR" sz="2000" dirty="0">
                <a:solidFill>
                  <a:srgbClr val="275662"/>
                </a:solidFill>
              </a:rPr>
              <a:t>Expertises scientifiques</a:t>
            </a:r>
          </a:p>
          <a:p>
            <a:pPr marL="342900" indent="-342900">
              <a:buBlip>
                <a:blip r:embed="rId3"/>
              </a:buBlip>
            </a:pPr>
            <a:r>
              <a:rPr lang="fr-FR" sz="2000" dirty="0">
                <a:solidFill>
                  <a:srgbClr val="275662"/>
                </a:solidFill>
              </a:rPr>
              <a:t>Prospectives</a:t>
            </a:r>
          </a:p>
          <a:p>
            <a:pPr marL="342900" indent="-342900">
              <a:buBlip>
                <a:blip r:embed="rId3"/>
              </a:buBlip>
            </a:pPr>
            <a:r>
              <a:rPr lang="fr-FR" sz="2000" dirty="0">
                <a:solidFill>
                  <a:srgbClr val="275662"/>
                </a:solidFill>
              </a:rPr>
              <a:t>Recherche pour et sur les politiques publiques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4314825" y="4969639"/>
            <a:ext cx="35909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Blip>
                <a:blip r:embed="rId3"/>
              </a:buBlip>
            </a:pPr>
            <a:r>
              <a:rPr lang="fr-FR" sz="2000" dirty="0">
                <a:solidFill>
                  <a:srgbClr val="275662"/>
                </a:solidFill>
              </a:rPr>
              <a:t>Etudes avancées</a:t>
            </a:r>
          </a:p>
          <a:p>
            <a:pPr marL="342900" indent="-342900">
              <a:buBlip>
                <a:blip r:embed="rId3"/>
              </a:buBlip>
            </a:pPr>
            <a:r>
              <a:rPr lang="fr-FR" sz="2000" dirty="0">
                <a:solidFill>
                  <a:srgbClr val="275662"/>
                </a:solidFill>
              </a:rPr>
              <a:t>Plateformes de données </a:t>
            </a:r>
          </a:p>
          <a:p>
            <a:pPr marL="342900" indent="-342900">
              <a:buBlip>
                <a:blip r:embed="rId3"/>
              </a:buBlip>
            </a:pPr>
            <a:r>
              <a:rPr lang="fr-FR" sz="2000" dirty="0">
                <a:solidFill>
                  <a:srgbClr val="275662"/>
                </a:solidFill>
              </a:rPr>
              <a:t>Formation et sensibilisation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800100" cy="95250"/>
          </a:xfrm>
          <a:prstGeom prst="rect">
            <a:avLst/>
          </a:prstGeom>
          <a:solidFill>
            <a:srgbClr val="66C1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/>
          <p:cNvSpPr txBox="1"/>
          <p:nvPr/>
        </p:nvSpPr>
        <p:spPr>
          <a:xfrm>
            <a:off x="723900" y="673214"/>
            <a:ext cx="80399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2000" dirty="0">
              <a:solidFill>
                <a:srgbClr val="275662"/>
              </a:solidFill>
            </a:endParaRPr>
          </a:p>
          <a:p>
            <a:r>
              <a:rPr lang="fr-FR" sz="2000" dirty="0">
                <a:solidFill>
                  <a:srgbClr val="275662"/>
                </a:solidFill>
              </a:rPr>
              <a:t>A l’interface entre science, société et action publique, les activités d’expertise et d’appui aux politiques publiques (</a:t>
            </a:r>
            <a:r>
              <a:rPr lang="fr-FR" sz="2000" b="1" dirty="0">
                <a:solidFill>
                  <a:srgbClr val="275662"/>
                </a:solidFill>
              </a:rPr>
              <a:t>EAPP</a:t>
            </a:r>
            <a:r>
              <a:rPr lang="fr-FR" sz="2000" dirty="0">
                <a:solidFill>
                  <a:srgbClr val="275662"/>
                </a:solidFill>
              </a:rPr>
              <a:t>), sont en grande synergie avec les activités de recherche.</a:t>
            </a:r>
          </a:p>
        </p:txBody>
      </p:sp>
    </p:spTree>
    <p:extLst>
      <p:ext uri="{BB962C8B-B14F-4D97-AF65-F5344CB8AC3E}">
        <p14:creationId xmlns:p14="http://schemas.microsoft.com/office/powerpoint/2010/main" val="12384028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723900" y="285750"/>
            <a:ext cx="76009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spc="-150" dirty="0">
                <a:solidFill>
                  <a:srgbClr val="66C1BF"/>
                </a:solidFill>
                <a:latin typeface="+mj-lt"/>
              </a:rPr>
              <a:t>Partenariats &amp; Innovation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452" y="383054"/>
            <a:ext cx="225673" cy="328612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723900" y="1255263"/>
            <a:ext cx="798654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2000" dirty="0">
              <a:solidFill>
                <a:srgbClr val="275662"/>
              </a:solidFill>
            </a:endParaRPr>
          </a:p>
          <a:p>
            <a:pPr marL="342900" indent="-342900">
              <a:buBlip>
                <a:blip r:embed="rId3"/>
              </a:buBlip>
            </a:pPr>
            <a:r>
              <a:rPr lang="fr-FR" sz="2000" b="1" dirty="0">
                <a:solidFill>
                  <a:srgbClr val="275662"/>
                </a:solidFill>
              </a:rPr>
              <a:t>15</a:t>
            </a:r>
            <a:r>
              <a:rPr lang="fr-FR" sz="2000" dirty="0">
                <a:solidFill>
                  <a:srgbClr val="275662"/>
                </a:solidFill>
              </a:rPr>
              <a:t> domaines d’innovation</a:t>
            </a:r>
          </a:p>
          <a:p>
            <a:pPr marL="342900" indent="-342900">
              <a:buBlip>
                <a:blip r:embed="rId3"/>
              </a:buBlip>
            </a:pPr>
            <a:r>
              <a:rPr lang="fr-FR" sz="2000" b="1" dirty="0">
                <a:solidFill>
                  <a:srgbClr val="275662"/>
                </a:solidFill>
              </a:rPr>
              <a:t>148</a:t>
            </a:r>
            <a:r>
              <a:rPr lang="fr-FR" sz="2000" dirty="0">
                <a:solidFill>
                  <a:srgbClr val="275662"/>
                </a:solidFill>
              </a:rPr>
              <a:t> nouvelles déclarations d’invention et de résultats valorisables</a:t>
            </a:r>
          </a:p>
          <a:p>
            <a:pPr marL="342900" indent="-342900">
              <a:buBlip>
                <a:blip r:embed="rId3"/>
              </a:buBlip>
            </a:pPr>
            <a:r>
              <a:rPr lang="fr-FR" sz="2000" b="1" dirty="0">
                <a:solidFill>
                  <a:srgbClr val="275662"/>
                </a:solidFill>
              </a:rPr>
              <a:t>38</a:t>
            </a:r>
            <a:r>
              <a:rPr lang="fr-FR" sz="2000" dirty="0">
                <a:solidFill>
                  <a:srgbClr val="275662"/>
                </a:solidFill>
              </a:rPr>
              <a:t> demandes de brevets déposées</a:t>
            </a:r>
          </a:p>
          <a:p>
            <a:pPr marL="342900" indent="-342900">
              <a:buBlip>
                <a:blip r:embed="rId3"/>
              </a:buBlip>
            </a:pPr>
            <a:r>
              <a:rPr lang="fr-FR" sz="2000" b="1" dirty="0">
                <a:solidFill>
                  <a:srgbClr val="275662"/>
                </a:solidFill>
              </a:rPr>
              <a:t>97</a:t>
            </a:r>
            <a:r>
              <a:rPr lang="fr-FR" sz="2000" dirty="0">
                <a:solidFill>
                  <a:srgbClr val="275662"/>
                </a:solidFill>
              </a:rPr>
              <a:t> nouvelles licences sur brevets, savoir-faire, logiciels et COV</a:t>
            </a:r>
          </a:p>
          <a:p>
            <a:pPr marL="342900" indent="-342900">
              <a:buBlip>
                <a:blip r:embed="rId3"/>
              </a:buBlip>
            </a:pPr>
            <a:r>
              <a:rPr lang="fr-FR" sz="2000" b="1" dirty="0">
                <a:solidFill>
                  <a:srgbClr val="275662"/>
                </a:solidFill>
              </a:rPr>
              <a:t>143</a:t>
            </a:r>
            <a:r>
              <a:rPr lang="fr-FR" sz="2000" dirty="0">
                <a:solidFill>
                  <a:srgbClr val="275662"/>
                </a:solidFill>
              </a:rPr>
              <a:t> start-up créées dans l’environnement INRAE depuis 1999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723900" y="3538417"/>
            <a:ext cx="380047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rgbClr val="275662"/>
                </a:solidFill>
              </a:rPr>
              <a:t>Un </a:t>
            </a:r>
            <a:r>
              <a:rPr lang="fr-FR" sz="2000" b="1" dirty="0">
                <a:solidFill>
                  <a:srgbClr val="275662"/>
                </a:solidFill>
              </a:rPr>
              <a:t>réseau</a:t>
            </a:r>
            <a:r>
              <a:rPr lang="fr-FR" sz="2000" dirty="0">
                <a:solidFill>
                  <a:srgbClr val="275662"/>
                </a:solidFill>
              </a:rPr>
              <a:t> mobilisé</a:t>
            </a:r>
          </a:p>
          <a:p>
            <a:endParaRPr lang="fr-FR" sz="2000" dirty="0">
              <a:solidFill>
                <a:srgbClr val="275662"/>
              </a:solidFill>
            </a:endParaRPr>
          </a:p>
          <a:p>
            <a:pPr marL="342900" indent="-342900">
              <a:buBlip>
                <a:blip r:embed="rId3"/>
              </a:buBlip>
            </a:pPr>
            <a:r>
              <a:rPr lang="fr-FR" sz="2000" b="1" dirty="0">
                <a:solidFill>
                  <a:srgbClr val="275662"/>
                </a:solidFill>
              </a:rPr>
              <a:t>40</a:t>
            </a:r>
            <a:r>
              <a:rPr lang="fr-FR" sz="2000" dirty="0">
                <a:solidFill>
                  <a:srgbClr val="275662"/>
                </a:solidFill>
              </a:rPr>
              <a:t> ingénieurs de projets</a:t>
            </a:r>
            <a:br>
              <a:rPr lang="fr-FR" sz="2000" dirty="0">
                <a:solidFill>
                  <a:srgbClr val="275662"/>
                </a:solidFill>
              </a:rPr>
            </a:br>
            <a:r>
              <a:rPr lang="fr-FR" sz="2000" dirty="0">
                <a:solidFill>
                  <a:srgbClr val="275662"/>
                </a:solidFill>
              </a:rPr>
              <a:t>en partenariat</a:t>
            </a:r>
          </a:p>
          <a:p>
            <a:pPr marL="342900" indent="-342900">
              <a:buBlip>
                <a:blip r:embed="rId3"/>
              </a:buBlip>
            </a:pPr>
            <a:r>
              <a:rPr lang="fr-FR" sz="2000" b="1" dirty="0">
                <a:solidFill>
                  <a:srgbClr val="275662"/>
                </a:solidFill>
              </a:rPr>
              <a:t>15</a:t>
            </a:r>
            <a:r>
              <a:rPr lang="fr-FR" sz="2000" dirty="0">
                <a:solidFill>
                  <a:srgbClr val="275662"/>
                </a:solidFill>
              </a:rPr>
              <a:t> chargés de partenariat</a:t>
            </a:r>
            <a:br>
              <a:rPr lang="fr-FR" sz="2000" dirty="0">
                <a:solidFill>
                  <a:srgbClr val="275662"/>
                </a:solidFill>
              </a:rPr>
            </a:br>
            <a:r>
              <a:rPr lang="fr-FR" sz="2000" dirty="0">
                <a:solidFill>
                  <a:srgbClr val="275662"/>
                </a:solidFill>
              </a:rPr>
              <a:t>et d’innovation</a:t>
            </a:r>
          </a:p>
          <a:p>
            <a:pPr marL="342900" indent="-342900">
              <a:buBlip>
                <a:blip r:embed="rId3"/>
              </a:buBlip>
            </a:pPr>
            <a:r>
              <a:rPr lang="fr-FR" sz="2000" b="1" dirty="0">
                <a:solidFill>
                  <a:srgbClr val="275662"/>
                </a:solidFill>
              </a:rPr>
              <a:t>10</a:t>
            </a:r>
            <a:r>
              <a:rPr lang="fr-FR" sz="2000" dirty="0">
                <a:solidFill>
                  <a:srgbClr val="275662"/>
                </a:solidFill>
              </a:rPr>
              <a:t> chargés de valorisation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800100" cy="95250"/>
          </a:xfrm>
          <a:prstGeom prst="rect">
            <a:avLst/>
          </a:prstGeom>
          <a:solidFill>
            <a:srgbClr val="66C1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/>
          <p:cNvSpPr txBox="1"/>
          <p:nvPr/>
        </p:nvSpPr>
        <p:spPr>
          <a:xfrm>
            <a:off x="723900" y="711666"/>
            <a:ext cx="760095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275662"/>
                </a:solidFill>
              </a:rPr>
              <a:t>450 partenaires socio-économiques</a:t>
            </a:r>
            <a:br>
              <a:rPr lang="fr-FR" sz="2000" b="1" dirty="0">
                <a:solidFill>
                  <a:srgbClr val="275662"/>
                </a:solidFill>
              </a:rPr>
            </a:br>
            <a:r>
              <a:rPr lang="fr-FR" dirty="0">
                <a:solidFill>
                  <a:srgbClr val="66C1BF"/>
                </a:solidFill>
              </a:rPr>
              <a:t>(chiffres 2019) 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0559" y="1255263"/>
            <a:ext cx="1275523" cy="2118360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3350" y="3538417"/>
            <a:ext cx="1143000" cy="762000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4524375" y="3538417"/>
            <a:ext cx="380047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rgbClr val="275662"/>
                </a:solidFill>
              </a:rPr>
              <a:t>Une animation scientifique</a:t>
            </a:r>
            <a:br>
              <a:rPr lang="fr-FR" sz="2000" dirty="0">
                <a:solidFill>
                  <a:srgbClr val="275662"/>
                </a:solidFill>
              </a:rPr>
            </a:br>
            <a:r>
              <a:rPr lang="fr-FR" sz="2000" dirty="0">
                <a:solidFill>
                  <a:srgbClr val="275662"/>
                </a:solidFill>
              </a:rPr>
              <a:t>autour de </a:t>
            </a:r>
            <a:r>
              <a:rPr lang="fr-FR" sz="2000" b="1" dirty="0">
                <a:solidFill>
                  <a:srgbClr val="275662"/>
                </a:solidFill>
              </a:rPr>
              <a:t>5 instituts Carnot</a:t>
            </a:r>
          </a:p>
          <a:p>
            <a:endParaRPr lang="fr-FR" sz="2000" b="1" dirty="0">
              <a:solidFill>
                <a:srgbClr val="275662"/>
              </a:solidFill>
            </a:endParaRPr>
          </a:p>
          <a:p>
            <a:pPr marL="342900" indent="-342900">
              <a:buBlip>
                <a:blip r:embed="rId3"/>
              </a:buBlip>
            </a:pPr>
            <a:r>
              <a:rPr lang="fr-FR" sz="2000" dirty="0">
                <a:solidFill>
                  <a:srgbClr val="275662"/>
                </a:solidFill>
              </a:rPr>
              <a:t>Plant2Pro</a:t>
            </a:r>
          </a:p>
          <a:p>
            <a:pPr marL="342900" indent="-342900">
              <a:buBlip>
                <a:blip r:embed="rId3"/>
              </a:buBlip>
            </a:pPr>
            <a:r>
              <a:rPr lang="fr-FR" sz="2000" dirty="0">
                <a:solidFill>
                  <a:srgbClr val="275662"/>
                </a:solidFill>
              </a:rPr>
              <a:t>France Futur Elevage</a:t>
            </a:r>
          </a:p>
          <a:p>
            <a:pPr marL="342900" indent="-342900">
              <a:buBlip>
                <a:blip r:embed="rId3"/>
              </a:buBlip>
            </a:pPr>
            <a:r>
              <a:rPr lang="fr-FR" sz="2000" dirty="0" err="1">
                <a:solidFill>
                  <a:srgbClr val="275662"/>
                </a:solidFill>
              </a:rPr>
              <a:t>Qualiment</a:t>
            </a:r>
            <a:endParaRPr lang="fr-FR" sz="2000" dirty="0">
              <a:solidFill>
                <a:srgbClr val="275662"/>
              </a:solidFill>
            </a:endParaRPr>
          </a:p>
          <a:p>
            <a:pPr marL="342900" indent="-342900">
              <a:buBlip>
                <a:blip r:embed="rId3"/>
              </a:buBlip>
            </a:pPr>
            <a:r>
              <a:rPr lang="fr-FR" sz="2000" dirty="0">
                <a:solidFill>
                  <a:srgbClr val="275662"/>
                </a:solidFill>
              </a:rPr>
              <a:t>3BCAR</a:t>
            </a:r>
          </a:p>
          <a:p>
            <a:pPr marL="342900" indent="-342900">
              <a:buBlip>
                <a:blip r:embed="rId3"/>
              </a:buBlip>
            </a:pPr>
            <a:r>
              <a:rPr lang="fr-FR" sz="2000" dirty="0">
                <a:solidFill>
                  <a:srgbClr val="275662"/>
                </a:solidFill>
              </a:rPr>
              <a:t>Eau et Environnement</a:t>
            </a:r>
          </a:p>
        </p:txBody>
      </p:sp>
    </p:spTree>
    <p:extLst>
      <p:ext uri="{BB962C8B-B14F-4D97-AF65-F5344CB8AC3E}">
        <p14:creationId xmlns:p14="http://schemas.microsoft.com/office/powerpoint/2010/main" val="1721035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723900" y="285750"/>
            <a:ext cx="76009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spc="-150" dirty="0">
                <a:solidFill>
                  <a:srgbClr val="66C1BF"/>
                </a:solidFill>
                <a:latin typeface="+mj-lt"/>
              </a:rPr>
              <a:t>Données &amp; chiffres clés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452" y="383054"/>
            <a:ext cx="225673" cy="328612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723900" y="711666"/>
            <a:ext cx="76009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275662"/>
                </a:solidFill>
              </a:rPr>
              <a:t>INRAE en 2020</a:t>
            </a:r>
            <a:endParaRPr lang="fr-FR" sz="2000" b="1" spc="-150" dirty="0">
              <a:solidFill>
                <a:srgbClr val="275662"/>
              </a:solidFill>
              <a:latin typeface="+mj-lt"/>
            </a:endParaRPr>
          </a:p>
        </p:txBody>
      </p:sp>
      <p:grpSp>
        <p:nvGrpSpPr>
          <p:cNvPr id="3" name="Groupe 2"/>
          <p:cNvGrpSpPr/>
          <p:nvPr/>
        </p:nvGrpSpPr>
        <p:grpSpPr>
          <a:xfrm>
            <a:off x="723900" y="4139232"/>
            <a:ext cx="8029576" cy="2041468"/>
            <a:chOff x="723900" y="3626852"/>
            <a:chExt cx="8029576" cy="2041468"/>
          </a:xfrm>
        </p:grpSpPr>
        <p:sp>
          <p:nvSpPr>
            <p:cNvPr id="7" name="ZoneTexte 6"/>
            <p:cNvSpPr txBox="1"/>
            <p:nvPr/>
          </p:nvSpPr>
          <p:spPr>
            <a:xfrm>
              <a:off x="723900" y="3626852"/>
              <a:ext cx="8029576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000" dirty="0">
                  <a:solidFill>
                    <a:srgbClr val="275662"/>
                  </a:solidFill>
                </a:rPr>
                <a:t>Plus d'un </a:t>
              </a:r>
              <a:r>
                <a:rPr lang="fr-FR" sz="2000" b="1" dirty="0">
                  <a:solidFill>
                    <a:srgbClr val="275662"/>
                  </a:solidFill>
                </a:rPr>
                <a:t>milliard d'euros </a:t>
              </a:r>
              <a:r>
                <a:rPr lang="fr-FR" sz="2000" dirty="0">
                  <a:solidFill>
                    <a:srgbClr val="275662"/>
                  </a:solidFill>
                </a:rPr>
                <a:t>de budget</a:t>
              </a:r>
            </a:p>
            <a:p>
              <a:pPr marL="800100" lvl="1" indent="-342900">
                <a:buBlip>
                  <a:blip r:embed="rId3"/>
                </a:buBlip>
              </a:pPr>
              <a:r>
                <a:rPr lang="fr-FR" sz="2000" dirty="0">
                  <a:solidFill>
                    <a:srgbClr val="275662"/>
                  </a:solidFill>
                </a:rPr>
                <a:t>Subvention pour charge de service public </a:t>
              </a:r>
              <a:r>
                <a:rPr lang="fr-FR" sz="2000" dirty="0">
                  <a:solidFill>
                    <a:srgbClr val="00A3A6"/>
                  </a:solidFill>
                </a:rPr>
                <a:t>78,3%</a:t>
              </a:r>
            </a:p>
            <a:p>
              <a:pPr marL="800100" lvl="1" indent="-342900">
                <a:buBlip>
                  <a:blip r:embed="rId3"/>
                </a:buBlip>
              </a:pPr>
              <a:r>
                <a:rPr lang="fr-FR" sz="2000" dirty="0">
                  <a:solidFill>
                    <a:srgbClr val="275662"/>
                  </a:solidFill>
                </a:rPr>
                <a:t>Ressources propres </a:t>
              </a:r>
              <a:r>
                <a:rPr lang="fr-FR" sz="2000" dirty="0">
                  <a:solidFill>
                    <a:srgbClr val="00A3A6"/>
                  </a:solidFill>
                </a:rPr>
                <a:t>21,7%</a:t>
              </a:r>
              <a:br>
                <a:rPr lang="fr-FR" sz="2000" dirty="0">
                  <a:solidFill>
                    <a:srgbClr val="275662"/>
                  </a:solidFill>
                </a:rPr>
              </a:br>
              <a:endParaRPr lang="fr-FR" sz="2000" dirty="0">
                <a:solidFill>
                  <a:srgbClr val="275662"/>
                </a:solidFill>
              </a:endParaRPr>
            </a:p>
            <a:p>
              <a:r>
                <a:rPr lang="fr-FR" sz="2000" b="1" dirty="0">
                  <a:solidFill>
                    <a:srgbClr val="275662"/>
                  </a:solidFill>
                </a:rPr>
                <a:t>1</a:t>
              </a:r>
              <a:r>
                <a:rPr lang="fr-FR" sz="2000" b="1" baseline="30000" dirty="0">
                  <a:solidFill>
                    <a:srgbClr val="275662"/>
                  </a:solidFill>
                </a:rPr>
                <a:t>er</a:t>
              </a:r>
              <a:r>
                <a:rPr lang="fr-FR" sz="2000" dirty="0">
                  <a:solidFill>
                    <a:srgbClr val="275662"/>
                  </a:solidFill>
                </a:rPr>
                <a:t> établissement de recherche labellisé</a:t>
              </a:r>
              <a:br>
                <a:rPr lang="fr-FR" sz="2000" dirty="0">
                  <a:solidFill>
                    <a:srgbClr val="275662"/>
                  </a:solidFill>
                </a:rPr>
              </a:br>
              <a:r>
                <a:rPr lang="fr-FR" sz="2000" dirty="0">
                  <a:solidFill>
                    <a:srgbClr val="275662"/>
                  </a:solidFill>
                </a:rPr>
                <a:t>Egalité et Diversité</a:t>
              </a:r>
            </a:p>
          </p:txBody>
        </p:sp>
        <p:pic>
          <p:nvPicPr>
            <p:cNvPr id="2" name="Image 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21215" y="4982520"/>
              <a:ext cx="1352550" cy="685800"/>
            </a:xfrm>
            <a:prstGeom prst="rect">
              <a:avLst/>
            </a:prstGeom>
          </p:spPr>
        </p:pic>
      </p:grpSp>
      <p:sp>
        <p:nvSpPr>
          <p:cNvPr id="9" name="Rectangle 8"/>
          <p:cNvSpPr/>
          <p:nvPr/>
        </p:nvSpPr>
        <p:spPr>
          <a:xfrm>
            <a:off x="0" y="0"/>
            <a:ext cx="800100" cy="95250"/>
          </a:xfrm>
          <a:prstGeom prst="rect">
            <a:avLst/>
          </a:prstGeom>
          <a:solidFill>
            <a:srgbClr val="66C1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" y="1222625"/>
            <a:ext cx="5293995" cy="273367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EC2CDD32-B694-D349-AA28-F00EF7B9AB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4095" y="1222625"/>
            <a:ext cx="2452407" cy="2321960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0E900B29-5949-FF45-9FC5-E9A02AACE5DC}"/>
              </a:ext>
            </a:extLst>
          </p:cNvPr>
          <p:cNvSpPr txBox="1"/>
          <p:nvPr/>
        </p:nvSpPr>
        <p:spPr>
          <a:xfrm>
            <a:off x="6411074" y="714415"/>
            <a:ext cx="19137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275662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Gouvernance</a:t>
            </a:r>
            <a:endParaRPr lang="fr-FR" sz="2000" b="1" dirty="0">
              <a:solidFill>
                <a:srgbClr val="27566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64462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723900" y="285750"/>
            <a:ext cx="76009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spc="-150" dirty="0">
                <a:solidFill>
                  <a:srgbClr val="66C1BF"/>
                </a:solidFill>
                <a:latin typeface="+mj-lt"/>
              </a:rPr>
              <a:t>Nous retrouver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452" y="383054"/>
            <a:ext cx="225673" cy="328612"/>
          </a:xfrm>
          <a:prstGeom prst="rect">
            <a:avLst/>
          </a:prstGeom>
        </p:spPr>
      </p:pic>
      <p:grpSp>
        <p:nvGrpSpPr>
          <p:cNvPr id="11" name="Groupe 10"/>
          <p:cNvGrpSpPr/>
          <p:nvPr/>
        </p:nvGrpSpPr>
        <p:grpSpPr>
          <a:xfrm>
            <a:off x="506288" y="4001825"/>
            <a:ext cx="8029576" cy="1324243"/>
            <a:chOff x="393452" y="1362081"/>
            <a:chExt cx="8029576" cy="1324243"/>
          </a:xfrm>
        </p:grpSpPr>
        <p:sp>
          <p:nvSpPr>
            <p:cNvPr id="9" name="ZoneTexte 8"/>
            <p:cNvSpPr txBox="1"/>
            <p:nvPr/>
          </p:nvSpPr>
          <p:spPr>
            <a:xfrm>
              <a:off x="393452" y="1362081"/>
              <a:ext cx="802957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000" dirty="0">
                  <a:solidFill>
                    <a:srgbClr val="275662"/>
                  </a:solidFill>
                </a:rPr>
                <a:t>Rejoignez-nous sur :</a:t>
              </a:r>
            </a:p>
          </p:txBody>
        </p:sp>
        <p:pic>
          <p:nvPicPr>
            <p:cNvPr id="3" name="Image 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97399" y="1847002"/>
              <a:ext cx="2021681" cy="314325"/>
            </a:xfrm>
            <a:prstGeom prst="rect">
              <a:avLst/>
            </a:prstGeom>
          </p:spPr>
        </p:pic>
        <p:sp>
          <p:nvSpPr>
            <p:cNvPr id="10" name="ZoneTexte 9"/>
            <p:cNvSpPr txBox="1"/>
            <p:nvPr/>
          </p:nvSpPr>
          <p:spPr>
            <a:xfrm>
              <a:off x="393452" y="2286214"/>
              <a:ext cx="802957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000" b="1" dirty="0">
                  <a:solidFill>
                    <a:srgbClr val="ED6E6C"/>
                  </a:solidFill>
                </a:rPr>
                <a:t>Inrae.fr</a:t>
              </a:r>
            </a:p>
          </p:txBody>
        </p:sp>
      </p:grpSp>
      <p:pic>
        <p:nvPicPr>
          <p:cNvPr id="6" name="Imag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3625" y="1486711"/>
            <a:ext cx="4057650" cy="1837373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0"/>
            <a:ext cx="800100" cy="95250"/>
          </a:xfrm>
          <a:prstGeom prst="rect">
            <a:avLst/>
          </a:prstGeom>
          <a:solidFill>
            <a:srgbClr val="66C1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30565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124325" y="0"/>
            <a:ext cx="800100" cy="95250"/>
          </a:xfrm>
          <a:prstGeom prst="rect">
            <a:avLst/>
          </a:prstGeom>
          <a:solidFill>
            <a:srgbClr val="66C1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11539" y="394991"/>
            <a:ext cx="225673" cy="328612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3085" y="774613"/>
            <a:ext cx="5402580" cy="5402580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723900" y="995198"/>
            <a:ext cx="76009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spc="-150">
                <a:solidFill>
                  <a:srgbClr val="66C1BF"/>
                </a:solidFill>
                <a:latin typeface="+mj-lt"/>
              </a:rPr>
              <a:t>INRAE, parce </a:t>
            </a:r>
            <a:r>
              <a:rPr lang="fr-FR" sz="2800" spc="-150" dirty="0">
                <a:solidFill>
                  <a:srgbClr val="66C1BF"/>
                </a:solidFill>
                <a:latin typeface="+mj-lt"/>
              </a:rPr>
              <a:t>qu’on n’a jamais autant </a:t>
            </a:r>
            <a:r>
              <a:rPr lang="fr-FR" sz="2800" spc="-150">
                <a:solidFill>
                  <a:srgbClr val="66C1BF"/>
                </a:solidFill>
                <a:latin typeface="+mj-lt"/>
              </a:rPr>
              <a:t>eu besoin</a:t>
            </a:r>
          </a:p>
          <a:p>
            <a:pPr algn="ctr"/>
            <a:r>
              <a:rPr lang="fr-FR" sz="2800" spc="-150" dirty="0">
                <a:solidFill>
                  <a:srgbClr val="66C1BF"/>
                </a:solidFill>
                <a:latin typeface="+mj-lt"/>
              </a:rPr>
              <a:t>de recherche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1385477" y="2225439"/>
            <a:ext cx="660640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275662"/>
                </a:solidFill>
              </a:rPr>
              <a:t>Des modifications majeures à l’échelle planétaire</a:t>
            </a:r>
          </a:p>
          <a:p>
            <a:r>
              <a:rPr lang="fr-FR" dirty="0">
                <a:solidFill>
                  <a:srgbClr val="275662"/>
                </a:solidFill>
              </a:rPr>
              <a:t>Changement climatique, érosion de la biodiversité, dégradation des milieux (sols, air, eaux), épuisement des ressources fossiles, pollutions, croissance démographique dans les zones urbaines, malnutrition…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1385477" y="3924317"/>
            <a:ext cx="660640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275662"/>
                </a:solidFill>
              </a:rPr>
              <a:t>Des défis scientifiques pour l’</a:t>
            </a:r>
            <a:r>
              <a:rPr lang="fr-FR" b="1" dirty="0">
                <a:solidFill>
                  <a:srgbClr val="275662"/>
                </a:solidFill>
              </a:rPr>
              <a:t>agriculture</a:t>
            </a:r>
            <a:r>
              <a:rPr lang="fr-FR" dirty="0">
                <a:solidFill>
                  <a:srgbClr val="275662"/>
                </a:solidFill>
              </a:rPr>
              <a:t>, l’</a:t>
            </a:r>
            <a:r>
              <a:rPr lang="fr-FR" b="1" dirty="0">
                <a:solidFill>
                  <a:srgbClr val="275662"/>
                </a:solidFill>
              </a:rPr>
              <a:t>alimentation</a:t>
            </a:r>
            <a:r>
              <a:rPr lang="fr-FR" dirty="0">
                <a:solidFill>
                  <a:srgbClr val="275662"/>
                </a:solidFill>
              </a:rPr>
              <a:t> et l’</a:t>
            </a:r>
            <a:r>
              <a:rPr lang="fr-FR" b="1" dirty="0">
                <a:solidFill>
                  <a:srgbClr val="275662"/>
                </a:solidFill>
              </a:rPr>
              <a:t>environnement</a:t>
            </a:r>
            <a:r>
              <a:rPr lang="fr-FR" dirty="0">
                <a:solidFill>
                  <a:srgbClr val="275662"/>
                </a:solidFill>
              </a:rPr>
              <a:t> nécessitant des approches intégrées :</a:t>
            </a:r>
            <a:br>
              <a:rPr lang="fr-FR" dirty="0">
                <a:solidFill>
                  <a:srgbClr val="275662"/>
                </a:solidFill>
              </a:rPr>
            </a:br>
            <a:endParaRPr lang="fr-FR" dirty="0">
              <a:solidFill>
                <a:srgbClr val="275662"/>
              </a:solidFill>
            </a:endParaRPr>
          </a:p>
          <a:p>
            <a:pPr marL="285750" indent="-285750">
              <a:buBlip>
                <a:blip r:embed="rId4"/>
              </a:buBlip>
            </a:pPr>
            <a:r>
              <a:rPr lang="fr-FR" dirty="0">
                <a:solidFill>
                  <a:srgbClr val="275662"/>
                </a:solidFill>
              </a:rPr>
              <a:t>Transition écologique</a:t>
            </a:r>
          </a:p>
          <a:p>
            <a:pPr marL="285750" indent="-285750">
              <a:buBlip>
                <a:blip r:embed="rId4"/>
              </a:buBlip>
            </a:pPr>
            <a:r>
              <a:rPr lang="fr-FR" dirty="0">
                <a:solidFill>
                  <a:srgbClr val="275662"/>
                </a:solidFill>
              </a:rPr>
              <a:t>Alimentation saine et durable pour tous</a:t>
            </a:r>
          </a:p>
          <a:p>
            <a:pPr marL="285750" indent="-285750">
              <a:buBlip>
                <a:blip r:embed="rId4"/>
              </a:buBlip>
            </a:pPr>
            <a:r>
              <a:rPr lang="fr-FR" dirty="0">
                <a:solidFill>
                  <a:srgbClr val="275662"/>
                </a:solidFill>
              </a:rPr>
              <a:t>Usages complémentaires des </a:t>
            </a:r>
            <a:r>
              <a:rPr lang="fr-FR" dirty="0" err="1">
                <a:solidFill>
                  <a:srgbClr val="275662"/>
                </a:solidFill>
              </a:rPr>
              <a:t>bioressources</a:t>
            </a:r>
            <a:r>
              <a:rPr lang="fr-FR" dirty="0">
                <a:solidFill>
                  <a:srgbClr val="275662"/>
                </a:solidFill>
              </a:rPr>
              <a:t> et </a:t>
            </a:r>
            <a:r>
              <a:rPr lang="fr-FR" dirty="0" err="1">
                <a:solidFill>
                  <a:srgbClr val="275662"/>
                </a:solidFill>
              </a:rPr>
              <a:t>bioéconomie</a:t>
            </a:r>
            <a:endParaRPr lang="fr-FR" dirty="0">
              <a:solidFill>
                <a:srgbClr val="275662"/>
              </a:solidFill>
            </a:endParaRPr>
          </a:p>
          <a:p>
            <a:pPr marL="285750" indent="-285750">
              <a:buBlip>
                <a:blip r:embed="rId4"/>
              </a:buBlip>
            </a:pPr>
            <a:r>
              <a:rPr lang="fr-FR" dirty="0">
                <a:solidFill>
                  <a:srgbClr val="275662"/>
                </a:solidFill>
              </a:rPr>
              <a:t>Biodiversité et gestion adaptative des ressources</a:t>
            </a:r>
          </a:p>
        </p:txBody>
      </p:sp>
    </p:spTree>
    <p:extLst>
      <p:ext uri="{BB962C8B-B14F-4D97-AF65-F5344CB8AC3E}">
        <p14:creationId xmlns:p14="http://schemas.microsoft.com/office/powerpoint/2010/main" val="32333562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723900" y="285750"/>
            <a:ext cx="76009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spc="-150" dirty="0">
                <a:solidFill>
                  <a:srgbClr val="66C1BF"/>
                </a:solidFill>
                <a:latin typeface="+mj-lt"/>
              </a:rPr>
              <a:t>Un leader mondial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452" y="383054"/>
            <a:ext cx="225673" cy="328612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25" y="1042660"/>
            <a:ext cx="8096250" cy="2886075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1457325" y="3362325"/>
            <a:ext cx="6772275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275662"/>
                </a:solidFill>
              </a:rPr>
              <a:t>3</a:t>
            </a:r>
            <a:r>
              <a:rPr lang="fr-FR" sz="2000" b="1" baseline="30000" dirty="0">
                <a:solidFill>
                  <a:srgbClr val="275662"/>
                </a:solidFill>
              </a:rPr>
              <a:t>e</a:t>
            </a:r>
            <a:r>
              <a:rPr lang="fr-FR" sz="2000" dirty="0">
                <a:solidFill>
                  <a:srgbClr val="008C8E"/>
                </a:solidFill>
              </a:rPr>
              <a:t> en sciences agricoles</a:t>
            </a:r>
            <a:r>
              <a:rPr lang="fr-FR" sz="2000" dirty="0">
                <a:solidFill>
                  <a:srgbClr val="ED6E6C"/>
                </a:solidFill>
              </a:rPr>
              <a:t>*</a:t>
            </a:r>
            <a:br>
              <a:rPr lang="fr-FR" sz="2000" dirty="0">
                <a:solidFill>
                  <a:srgbClr val="008C8E"/>
                </a:solidFill>
              </a:rPr>
            </a:br>
            <a:r>
              <a:rPr lang="fr-FR" sz="2000" b="1" dirty="0">
                <a:solidFill>
                  <a:srgbClr val="275662"/>
                </a:solidFill>
              </a:rPr>
              <a:t>4</a:t>
            </a:r>
            <a:r>
              <a:rPr lang="fr-FR" sz="2000" b="1" baseline="30000" dirty="0">
                <a:solidFill>
                  <a:srgbClr val="275662"/>
                </a:solidFill>
              </a:rPr>
              <a:t>e</a:t>
            </a:r>
            <a:r>
              <a:rPr lang="fr-FR" sz="2000" dirty="0">
                <a:solidFill>
                  <a:srgbClr val="008C8E"/>
                </a:solidFill>
              </a:rPr>
              <a:t> en sciences de l’animal et du végétal</a:t>
            </a:r>
            <a:r>
              <a:rPr lang="fr-FR" sz="2000" dirty="0">
                <a:solidFill>
                  <a:srgbClr val="ED6E6C"/>
                </a:solidFill>
              </a:rPr>
              <a:t>*</a:t>
            </a:r>
            <a:br>
              <a:rPr lang="fr-FR" sz="2000" dirty="0">
                <a:solidFill>
                  <a:srgbClr val="008C8E"/>
                </a:solidFill>
              </a:rPr>
            </a:br>
            <a:r>
              <a:rPr lang="fr-FR" sz="2000" b="1" dirty="0">
                <a:solidFill>
                  <a:srgbClr val="275662"/>
                </a:solidFill>
              </a:rPr>
              <a:t>4</a:t>
            </a:r>
            <a:r>
              <a:rPr lang="fr-FR" sz="2000" b="1" baseline="30000" dirty="0">
                <a:solidFill>
                  <a:srgbClr val="275662"/>
                </a:solidFill>
              </a:rPr>
              <a:t>e</a:t>
            </a:r>
            <a:r>
              <a:rPr lang="fr-FR" sz="2000" dirty="0">
                <a:solidFill>
                  <a:srgbClr val="ED6E6C"/>
                </a:solidFill>
              </a:rPr>
              <a:t> </a:t>
            </a:r>
            <a:r>
              <a:rPr lang="fr-FR" sz="2000" dirty="0">
                <a:solidFill>
                  <a:srgbClr val="008C8E"/>
                </a:solidFill>
              </a:rPr>
              <a:t>en sciences de l’aliment</a:t>
            </a:r>
            <a:r>
              <a:rPr lang="fr-FR" sz="2000" dirty="0">
                <a:solidFill>
                  <a:srgbClr val="ED6E6C"/>
                </a:solidFill>
              </a:rPr>
              <a:t>*</a:t>
            </a:r>
            <a:br>
              <a:rPr lang="fr-FR" sz="2000" dirty="0">
                <a:solidFill>
                  <a:srgbClr val="008C8E"/>
                </a:solidFill>
              </a:rPr>
            </a:br>
            <a:r>
              <a:rPr lang="fr-FR" sz="2000" b="1" dirty="0">
                <a:solidFill>
                  <a:srgbClr val="275662"/>
                </a:solidFill>
              </a:rPr>
              <a:t>10</a:t>
            </a:r>
            <a:r>
              <a:rPr lang="fr-FR" sz="2000" b="1" baseline="30000" dirty="0">
                <a:solidFill>
                  <a:srgbClr val="275662"/>
                </a:solidFill>
              </a:rPr>
              <a:t>e</a:t>
            </a:r>
            <a:r>
              <a:rPr lang="fr-FR" sz="2000" dirty="0">
                <a:solidFill>
                  <a:srgbClr val="008C8E"/>
                </a:solidFill>
              </a:rPr>
              <a:t> en écologie et environnement</a:t>
            </a:r>
            <a:r>
              <a:rPr lang="fr-FR" sz="2000" dirty="0">
                <a:solidFill>
                  <a:srgbClr val="ED6E6C"/>
                </a:solidFill>
              </a:rPr>
              <a:t>*</a:t>
            </a:r>
            <a:br>
              <a:rPr lang="fr-FR" sz="2000" dirty="0">
                <a:solidFill>
                  <a:srgbClr val="008C8E"/>
                </a:solidFill>
              </a:rPr>
            </a:br>
            <a:br>
              <a:rPr lang="fr-FR" sz="2000" dirty="0">
                <a:solidFill>
                  <a:srgbClr val="008C8E"/>
                </a:solidFill>
              </a:rPr>
            </a:br>
            <a:r>
              <a:rPr lang="fr-FR" sz="1400" dirty="0">
                <a:solidFill>
                  <a:srgbClr val="ED6E6C"/>
                </a:solidFill>
              </a:rPr>
              <a:t>*Classement mondial en terme de publications scientifiques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800100" cy="95250"/>
          </a:xfrm>
          <a:prstGeom prst="rect">
            <a:avLst/>
          </a:prstGeom>
          <a:solidFill>
            <a:srgbClr val="66C1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34581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723900" y="285750"/>
            <a:ext cx="76009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spc="-150" dirty="0">
                <a:solidFill>
                  <a:srgbClr val="66C1BF"/>
                </a:solidFill>
                <a:latin typeface="+mj-lt"/>
              </a:rPr>
              <a:t>Nos 18 centres de recherche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452" y="383054"/>
            <a:ext cx="225673" cy="328612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723900" y="808970"/>
            <a:ext cx="769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275662"/>
                </a:solidFill>
              </a:rPr>
              <a:t>En partenariat avec </a:t>
            </a:r>
            <a:r>
              <a:rPr lang="fr-FR" b="1" dirty="0">
                <a:solidFill>
                  <a:srgbClr val="275662"/>
                </a:solidFill>
              </a:rPr>
              <a:t>33 sites universitaires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" y="1752600"/>
            <a:ext cx="5514975" cy="4317082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4810125" y="1964204"/>
            <a:ext cx="2352675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b="1" dirty="0">
                <a:solidFill>
                  <a:srgbClr val="ED6E6C"/>
                </a:solidFill>
              </a:rPr>
              <a:t>1. </a:t>
            </a:r>
            <a:r>
              <a:rPr lang="fr-FR" sz="1000" b="1" dirty="0">
                <a:solidFill>
                  <a:srgbClr val="275662"/>
                </a:solidFill>
              </a:rPr>
              <a:t>Antilles-Guyane</a:t>
            </a:r>
          </a:p>
          <a:p>
            <a:r>
              <a:rPr lang="fr-FR" sz="1000" dirty="0">
                <a:solidFill>
                  <a:srgbClr val="00A3A6"/>
                </a:solidFill>
              </a:rPr>
              <a:t>Président : Harry </a:t>
            </a:r>
            <a:r>
              <a:rPr lang="fr-FR" sz="1000" dirty="0" err="1">
                <a:solidFill>
                  <a:srgbClr val="00A3A6"/>
                </a:solidFill>
              </a:rPr>
              <a:t>Ozier</a:t>
            </a:r>
            <a:r>
              <a:rPr lang="fr-FR" sz="1000" dirty="0">
                <a:solidFill>
                  <a:srgbClr val="00A3A6"/>
                </a:solidFill>
              </a:rPr>
              <a:t>-Lafontaine</a:t>
            </a:r>
          </a:p>
          <a:p>
            <a:r>
              <a:rPr lang="fr-FR" sz="1000" b="1" dirty="0">
                <a:solidFill>
                  <a:srgbClr val="ED6E6C"/>
                </a:solidFill>
              </a:rPr>
              <a:t>2. </a:t>
            </a:r>
            <a:r>
              <a:rPr lang="fr-FR" sz="1000" b="1" dirty="0">
                <a:solidFill>
                  <a:srgbClr val="275662"/>
                </a:solidFill>
              </a:rPr>
              <a:t>Bourgogne-Franche-Comté</a:t>
            </a:r>
          </a:p>
          <a:p>
            <a:r>
              <a:rPr lang="fr-FR" sz="1000" dirty="0">
                <a:solidFill>
                  <a:srgbClr val="00A3A6"/>
                </a:solidFill>
              </a:rPr>
              <a:t>Présidente : Nathalie Munier </a:t>
            </a:r>
            <a:r>
              <a:rPr lang="fr-FR" sz="1000" dirty="0" err="1">
                <a:solidFill>
                  <a:srgbClr val="00A3A6"/>
                </a:solidFill>
              </a:rPr>
              <a:t>Jolain</a:t>
            </a:r>
            <a:endParaRPr lang="fr-FR" sz="1000" dirty="0">
              <a:solidFill>
                <a:srgbClr val="00A3A6"/>
              </a:solidFill>
            </a:endParaRPr>
          </a:p>
          <a:p>
            <a:r>
              <a:rPr lang="fr-FR" sz="1000" b="1" dirty="0">
                <a:solidFill>
                  <a:srgbClr val="ED6E6C"/>
                </a:solidFill>
              </a:rPr>
              <a:t>3. </a:t>
            </a:r>
            <a:r>
              <a:rPr lang="fr-FR" sz="1000" b="1" dirty="0">
                <a:solidFill>
                  <a:srgbClr val="275662"/>
                </a:solidFill>
              </a:rPr>
              <a:t>Bretagne-Normandie</a:t>
            </a:r>
          </a:p>
          <a:p>
            <a:r>
              <a:rPr lang="fr-FR" sz="1000" dirty="0">
                <a:solidFill>
                  <a:srgbClr val="00A3A6"/>
                </a:solidFill>
              </a:rPr>
              <a:t>Présidente : Hélène Lucas</a:t>
            </a:r>
          </a:p>
          <a:p>
            <a:r>
              <a:rPr lang="fr-FR" sz="1000" b="1" dirty="0">
                <a:solidFill>
                  <a:srgbClr val="ED6E6C"/>
                </a:solidFill>
              </a:rPr>
              <a:t>4. </a:t>
            </a:r>
            <a:r>
              <a:rPr lang="fr-FR" sz="1000" b="1" dirty="0">
                <a:solidFill>
                  <a:srgbClr val="275662"/>
                </a:solidFill>
              </a:rPr>
              <a:t>Clermont-Auvergne-Rhône-Alpes</a:t>
            </a:r>
          </a:p>
          <a:p>
            <a:r>
              <a:rPr lang="fr-FR" sz="1000" dirty="0">
                <a:solidFill>
                  <a:srgbClr val="00A3A6"/>
                </a:solidFill>
              </a:rPr>
              <a:t>Président : Emmanuel Hugo</a:t>
            </a:r>
          </a:p>
          <a:p>
            <a:r>
              <a:rPr lang="fr-FR" sz="1000" b="1" dirty="0">
                <a:solidFill>
                  <a:srgbClr val="ED6E6C"/>
                </a:solidFill>
              </a:rPr>
              <a:t>5. </a:t>
            </a:r>
            <a:r>
              <a:rPr lang="fr-FR" sz="1000" b="1" dirty="0">
                <a:solidFill>
                  <a:srgbClr val="275662"/>
                </a:solidFill>
              </a:rPr>
              <a:t>Lyon-Grenoble-Auvergne-Rhône</a:t>
            </a:r>
          </a:p>
          <a:p>
            <a:r>
              <a:rPr lang="fr-FR" sz="1000" b="1" dirty="0">
                <a:solidFill>
                  <a:srgbClr val="275662"/>
                </a:solidFill>
              </a:rPr>
              <a:t>-Alpes</a:t>
            </a:r>
          </a:p>
          <a:p>
            <a:r>
              <a:rPr lang="fr-FR" sz="1000" dirty="0">
                <a:solidFill>
                  <a:srgbClr val="00A3A6"/>
                </a:solidFill>
              </a:rPr>
              <a:t>Président : Pascal </a:t>
            </a:r>
            <a:r>
              <a:rPr lang="fr-FR" sz="1000" dirty="0" err="1">
                <a:solidFill>
                  <a:srgbClr val="00A3A6"/>
                </a:solidFill>
              </a:rPr>
              <a:t>Boistard</a:t>
            </a:r>
            <a:endParaRPr lang="fr-FR" sz="1000" dirty="0">
              <a:solidFill>
                <a:srgbClr val="00A3A6"/>
              </a:solidFill>
            </a:endParaRPr>
          </a:p>
          <a:p>
            <a:r>
              <a:rPr lang="fr-FR" sz="1000" b="1" dirty="0">
                <a:solidFill>
                  <a:srgbClr val="ED6E6C"/>
                </a:solidFill>
              </a:rPr>
              <a:t>6. </a:t>
            </a:r>
            <a:r>
              <a:rPr lang="fr-FR" sz="1000" b="1" dirty="0">
                <a:solidFill>
                  <a:srgbClr val="275662"/>
                </a:solidFill>
              </a:rPr>
              <a:t>Corse</a:t>
            </a:r>
          </a:p>
          <a:p>
            <a:r>
              <a:rPr lang="fr-FR" sz="1000" dirty="0">
                <a:solidFill>
                  <a:srgbClr val="00A3A6"/>
                </a:solidFill>
              </a:rPr>
              <a:t>Président : François </a:t>
            </a:r>
            <a:r>
              <a:rPr lang="fr-FR" sz="1000" dirty="0" err="1">
                <a:solidFill>
                  <a:srgbClr val="00A3A6"/>
                </a:solidFill>
              </a:rPr>
              <a:t>Casabianca</a:t>
            </a:r>
            <a:endParaRPr lang="fr-FR" sz="1000" dirty="0">
              <a:solidFill>
                <a:srgbClr val="00A3A6"/>
              </a:solidFill>
            </a:endParaRPr>
          </a:p>
          <a:p>
            <a:r>
              <a:rPr lang="fr-FR" sz="1000" b="1" dirty="0">
                <a:solidFill>
                  <a:srgbClr val="ED6E6C"/>
                </a:solidFill>
              </a:rPr>
              <a:t>7. </a:t>
            </a:r>
            <a:r>
              <a:rPr lang="fr-FR" sz="1000" b="1" dirty="0">
                <a:solidFill>
                  <a:srgbClr val="275662"/>
                </a:solidFill>
              </a:rPr>
              <a:t>Grand Est-Colmar</a:t>
            </a:r>
          </a:p>
          <a:p>
            <a:r>
              <a:rPr lang="fr-FR" sz="1000" dirty="0">
                <a:solidFill>
                  <a:srgbClr val="00A3A6"/>
                </a:solidFill>
              </a:rPr>
              <a:t>Président : Serge </a:t>
            </a:r>
            <a:r>
              <a:rPr lang="fr-FR" sz="1000" dirty="0" err="1">
                <a:solidFill>
                  <a:srgbClr val="00A3A6"/>
                </a:solidFill>
              </a:rPr>
              <a:t>Kauffmann</a:t>
            </a:r>
            <a:endParaRPr lang="fr-FR" sz="1000" dirty="0">
              <a:solidFill>
                <a:srgbClr val="00A3A6"/>
              </a:solidFill>
            </a:endParaRPr>
          </a:p>
          <a:p>
            <a:r>
              <a:rPr lang="fr-FR" sz="1000" b="1" dirty="0">
                <a:solidFill>
                  <a:srgbClr val="ED6E6C"/>
                </a:solidFill>
              </a:rPr>
              <a:t>8. </a:t>
            </a:r>
            <a:r>
              <a:rPr lang="fr-FR" sz="1000" b="1" dirty="0">
                <a:solidFill>
                  <a:srgbClr val="275662"/>
                </a:solidFill>
              </a:rPr>
              <a:t>Grand Est-Nancy</a:t>
            </a:r>
          </a:p>
          <a:p>
            <a:r>
              <a:rPr lang="fr-FR" sz="1000" dirty="0">
                <a:solidFill>
                  <a:srgbClr val="00A3A6"/>
                </a:solidFill>
              </a:rPr>
              <a:t>Présidente : Meriem Fournier</a:t>
            </a:r>
          </a:p>
          <a:p>
            <a:r>
              <a:rPr lang="fr-FR" sz="1000" b="1" dirty="0">
                <a:solidFill>
                  <a:srgbClr val="ED6E6C"/>
                </a:solidFill>
              </a:rPr>
              <a:t>9. </a:t>
            </a:r>
            <a:r>
              <a:rPr lang="fr-FR" sz="1000" b="1" dirty="0">
                <a:solidFill>
                  <a:srgbClr val="275662"/>
                </a:solidFill>
              </a:rPr>
              <a:t>Hauts-de-France</a:t>
            </a:r>
          </a:p>
          <a:p>
            <a:r>
              <a:rPr lang="fr-FR" sz="1000" dirty="0">
                <a:solidFill>
                  <a:srgbClr val="00A3A6"/>
                </a:solidFill>
              </a:rPr>
              <a:t>Président : Jean </a:t>
            </a:r>
            <a:r>
              <a:rPr lang="fr-FR" sz="1000" dirty="0" err="1">
                <a:solidFill>
                  <a:srgbClr val="00A3A6"/>
                </a:solidFill>
              </a:rPr>
              <a:t>Tayeb</a:t>
            </a:r>
            <a:endParaRPr lang="fr-FR" sz="1000" dirty="0">
              <a:solidFill>
                <a:srgbClr val="00A3A6"/>
              </a:solidFill>
            </a:endParaRPr>
          </a:p>
          <a:p>
            <a:r>
              <a:rPr lang="fr-FR" sz="1000" b="1" dirty="0">
                <a:solidFill>
                  <a:srgbClr val="ED6E6C"/>
                </a:solidFill>
              </a:rPr>
              <a:t>10. </a:t>
            </a:r>
            <a:r>
              <a:rPr lang="fr-FR" sz="1000" b="1" dirty="0">
                <a:solidFill>
                  <a:srgbClr val="275662"/>
                </a:solidFill>
              </a:rPr>
              <a:t>Île-de-France-Jouy-en-</a:t>
            </a:r>
            <a:r>
              <a:rPr lang="fr-FR" sz="1000" b="1" dirty="0" err="1">
                <a:solidFill>
                  <a:srgbClr val="275662"/>
                </a:solidFill>
              </a:rPr>
              <a:t>Josa</a:t>
            </a:r>
            <a:endParaRPr lang="fr-FR" sz="1000" b="1" dirty="0">
              <a:solidFill>
                <a:srgbClr val="275662"/>
              </a:solidFill>
            </a:endParaRPr>
          </a:p>
          <a:p>
            <a:r>
              <a:rPr lang="fr-FR" sz="1000" b="1" dirty="0">
                <a:solidFill>
                  <a:srgbClr val="275662"/>
                </a:solidFill>
              </a:rPr>
              <a:t>s-Antony</a:t>
            </a:r>
          </a:p>
          <a:p>
            <a:r>
              <a:rPr lang="fr-FR" sz="1000" dirty="0">
                <a:solidFill>
                  <a:srgbClr val="00A3A6"/>
                </a:solidFill>
              </a:rPr>
              <a:t>Président : Thierry Pineau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6948487" y="1964204"/>
            <a:ext cx="235267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b="1" dirty="0">
                <a:solidFill>
                  <a:srgbClr val="ED6E6C"/>
                </a:solidFill>
              </a:rPr>
              <a:t>11. </a:t>
            </a:r>
            <a:r>
              <a:rPr lang="fr-FR" sz="1000" b="1" dirty="0">
                <a:solidFill>
                  <a:srgbClr val="275662"/>
                </a:solidFill>
              </a:rPr>
              <a:t>Île-de-France-Versailles-Grignon</a:t>
            </a:r>
          </a:p>
          <a:p>
            <a:r>
              <a:rPr lang="fr-FR" sz="1000" dirty="0">
                <a:solidFill>
                  <a:srgbClr val="00A3A6"/>
                </a:solidFill>
              </a:rPr>
              <a:t>Présidente : Camille Michon</a:t>
            </a:r>
          </a:p>
          <a:p>
            <a:r>
              <a:rPr lang="fr-FR" sz="1000" b="1" dirty="0">
                <a:solidFill>
                  <a:srgbClr val="ED6E6C"/>
                </a:solidFill>
              </a:rPr>
              <a:t>12. </a:t>
            </a:r>
            <a:r>
              <a:rPr lang="fr-FR" sz="1000" b="1" dirty="0">
                <a:solidFill>
                  <a:srgbClr val="275662"/>
                </a:solidFill>
              </a:rPr>
              <a:t>Nouvelle-Aquitaine-Bordeaux</a:t>
            </a:r>
          </a:p>
          <a:p>
            <a:r>
              <a:rPr lang="fr-FR" sz="1000" dirty="0">
                <a:solidFill>
                  <a:srgbClr val="00A3A6"/>
                </a:solidFill>
              </a:rPr>
              <a:t>Président : Olivier </a:t>
            </a:r>
            <a:r>
              <a:rPr lang="fr-FR" sz="1000" dirty="0" err="1">
                <a:solidFill>
                  <a:srgbClr val="00A3A6"/>
                </a:solidFill>
              </a:rPr>
              <a:t>Lavialle</a:t>
            </a:r>
            <a:endParaRPr lang="fr-FR" sz="1000" dirty="0">
              <a:solidFill>
                <a:srgbClr val="00A3A6"/>
              </a:solidFill>
            </a:endParaRPr>
          </a:p>
          <a:p>
            <a:r>
              <a:rPr lang="fr-FR" sz="1000" b="1" dirty="0">
                <a:solidFill>
                  <a:srgbClr val="ED6E6C"/>
                </a:solidFill>
              </a:rPr>
              <a:t>13. </a:t>
            </a:r>
            <a:r>
              <a:rPr lang="fr-FR" sz="1000" b="1" dirty="0">
                <a:solidFill>
                  <a:srgbClr val="275662"/>
                </a:solidFill>
              </a:rPr>
              <a:t>Nouvelle-Aquitaine-Poitiers</a:t>
            </a:r>
          </a:p>
          <a:p>
            <a:r>
              <a:rPr lang="fr-FR" sz="1000" dirty="0">
                <a:solidFill>
                  <a:srgbClr val="00A3A6"/>
                </a:solidFill>
              </a:rPr>
              <a:t>Président : Abraham</a:t>
            </a:r>
          </a:p>
          <a:p>
            <a:r>
              <a:rPr lang="fr-FR" sz="1000" dirty="0">
                <a:solidFill>
                  <a:srgbClr val="00A3A6"/>
                </a:solidFill>
              </a:rPr>
              <a:t>Escobar-Gutierrez</a:t>
            </a:r>
          </a:p>
          <a:p>
            <a:r>
              <a:rPr lang="fr-FR" sz="1000" b="1" dirty="0">
                <a:solidFill>
                  <a:srgbClr val="ED6E6C"/>
                </a:solidFill>
              </a:rPr>
              <a:t>14. </a:t>
            </a:r>
            <a:r>
              <a:rPr lang="fr-FR" sz="1000" b="1" dirty="0">
                <a:solidFill>
                  <a:srgbClr val="275662"/>
                </a:solidFill>
              </a:rPr>
              <a:t>Occitanie-Montpellier</a:t>
            </a:r>
          </a:p>
          <a:p>
            <a:r>
              <a:rPr lang="fr-FR" sz="1000" dirty="0">
                <a:solidFill>
                  <a:srgbClr val="00A3A6"/>
                </a:solidFill>
              </a:rPr>
              <a:t>Président : Sylvain </a:t>
            </a:r>
            <a:r>
              <a:rPr lang="fr-FR" sz="1000" dirty="0" err="1">
                <a:solidFill>
                  <a:srgbClr val="00A3A6"/>
                </a:solidFill>
              </a:rPr>
              <a:t>Labbé</a:t>
            </a:r>
            <a:endParaRPr lang="fr-FR" sz="1000" dirty="0">
              <a:solidFill>
                <a:srgbClr val="00A3A6"/>
              </a:solidFill>
            </a:endParaRPr>
          </a:p>
          <a:p>
            <a:r>
              <a:rPr lang="fr-FR" sz="1000" b="1" dirty="0">
                <a:solidFill>
                  <a:srgbClr val="ED6E6C"/>
                </a:solidFill>
              </a:rPr>
              <a:t>15. </a:t>
            </a:r>
            <a:r>
              <a:rPr lang="fr-FR" sz="1000" b="1" dirty="0">
                <a:solidFill>
                  <a:srgbClr val="275662"/>
                </a:solidFill>
              </a:rPr>
              <a:t>Occitanie-Toulouse</a:t>
            </a:r>
          </a:p>
          <a:p>
            <a:r>
              <a:rPr lang="fr-FR" sz="1000" dirty="0">
                <a:solidFill>
                  <a:srgbClr val="00A3A6"/>
                </a:solidFill>
              </a:rPr>
              <a:t>Président : </a:t>
            </a:r>
            <a:r>
              <a:rPr lang="fr-FR" sz="1000" dirty="0" err="1">
                <a:solidFill>
                  <a:srgbClr val="00A3A6"/>
                </a:solidFill>
              </a:rPr>
              <a:t>Pierre-Benoit</a:t>
            </a:r>
            <a:r>
              <a:rPr lang="fr-FR" sz="1000" dirty="0">
                <a:solidFill>
                  <a:srgbClr val="00A3A6"/>
                </a:solidFill>
              </a:rPr>
              <a:t> Joly</a:t>
            </a:r>
          </a:p>
          <a:p>
            <a:r>
              <a:rPr lang="fr-FR" sz="1000" b="1" dirty="0">
                <a:solidFill>
                  <a:srgbClr val="ED6E6C"/>
                </a:solidFill>
              </a:rPr>
              <a:t>16. </a:t>
            </a:r>
            <a:r>
              <a:rPr lang="fr-FR" sz="1000" b="1" dirty="0">
                <a:solidFill>
                  <a:srgbClr val="275662"/>
                </a:solidFill>
              </a:rPr>
              <a:t>Pays de la Loire</a:t>
            </a:r>
          </a:p>
          <a:p>
            <a:r>
              <a:rPr lang="fr-FR" sz="1000" dirty="0">
                <a:solidFill>
                  <a:srgbClr val="00A3A6"/>
                </a:solidFill>
              </a:rPr>
              <a:t>Présidente : Emmanuelle</a:t>
            </a:r>
          </a:p>
          <a:p>
            <a:r>
              <a:rPr lang="fr-FR" sz="1000" dirty="0" err="1">
                <a:solidFill>
                  <a:srgbClr val="00A3A6"/>
                </a:solidFill>
              </a:rPr>
              <a:t>Chevassus</a:t>
            </a:r>
            <a:r>
              <a:rPr lang="fr-FR" sz="1000" dirty="0">
                <a:solidFill>
                  <a:srgbClr val="00A3A6"/>
                </a:solidFill>
              </a:rPr>
              <a:t> </a:t>
            </a:r>
            <a:r>
              <a:rPr lang="fr-FR" sz="1000" dirty="0" err="1">
                <a:solidFill>
                  <a:srgbClr val="00A3A6"/>
                </a:solidFill>
              </a:rPr>
              <a:t>Lozza</a:t>
            </a:r>
            <a:endParaRPr lang="fr-FR" sz="1000" dirty="0">
              <a:solidFill>
                <a:srgbClr val="00A3A6"/>
              </a:solidFill>
            </a:endParaRPr>
          </a:p>
          <a:p>
            <a:r>
              <a:rPr lang="fr-FR" sz="1000" dirty="0">
                <a:solidFill>
                  <a:srgbClr val="ED6E6C"/>
                </a:solidFill>
              </a:rPr>
              <a:t> </a:t>
            </a:r>
            <a:r>
              <a:rPr lang="fr-FR" sz="1000" b="1" dirty="0">
                <a:solidFill>
                  <a:srgbClr val="ED6E6C"/>
                </a:solidFill>
              </a:rPr>
              <a:t>17. </a:t>
            </a:r>
            <a:r>
              <a:rPr lang="fr-FR" sz="1000" b="1" dirty="0">
                <a:solidFill>
                  <a:srgbClr val="275662"/>
                </a:solidFill>
              </a:rPr>
              <a:t>Provence-Alpes-Côte d’Azur</a:t>
            </a:r>
          </a:p>
          <a:p>
            <a:r>
              <a:rPr lang="fr-FR" sz="1000" dirty="0">
                <a:solidFill>
                  <a:srgbClr val="00A3A6"/>
                </a:solidFill>
              </a:rPr>
              <a:t>Président : Jean-Philippe Nabot</a:t>
            </a:r>
          </a:p>
          <a:p>
            <a:r>
              <a:rPr lang="fr-FR" sz="1000" dirty="0">
                <a:solidFill>
                  <a:srgbClr val="ED6E6C"/>
                </a:solidFill>
              </a:rPr>
              <a:t> </a:t>
            </a:r>
            <a:r>
              <a:rPr lang="fr-FR" sz="1000" b="1" dirty="0">
                <a:solidFill>
                  <a:srgbClr val="ED6E6C"/>
                </a:solidFill>
              </a:rPr>
              <a:t>18. </a:t>
            </a:r>
            <a:r>
              <a:rPr lang="fr-FR" sz="1000" b="1" dirty="0">
                <a:solidFill>
                  <a:srgbClr val="275662"/>
                </a:solidFill>
              </a:rPr>
              <a:t>Val de Loire</a:t>
            </a:r>
          </a:p>
          <a:p>
            <a:r>
              <a:rPr lang="fr-FR" sz="1000" dirty="0">
                <a:solidFill>
                  <a:srgbClr val="00A3A6"/>
                </a:solidFill>
              </a:rPr>
              <a:t>Présidente : Catherine Beaumont</a:t>
            </a:r>
          </a:p>
          <a:p>
            <a:r>
              <a:rPr lang="fr-FR" sz="1000" dirty="0">
                <a:solidFill>
                  <a:srgbClr val="797870"/>
                </a:solidFill>
              </a:rPr>
              <a:t> </a:t>
            </a:r>
            <a:r>
              <a:rPr lang="fr-FR" sz="1000" b="1" dirty="0">
                <a:solidFill>
                  <a:srgbClr val="797870"/>
                </a:solidFill>
              </a:rPr>
              <a:t>19. Centre-siège Paris-Antony</a:t>
            </a:r>
          </a:p>
          <a:p>
            <a:r>
              <a:rPr lang="fr-FR" sz="1000" dirty="0">
                <a:solidFill>
                  <a:srgbClr val="00A3A6"/>
                </a:solidFill>
              </a:rPr>
              <a:t>Administratrice : Karine Gueritat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0"/>
            <a:ext cx="800100" cy="95250"/>
          </a:xfrm>
          <a:prstGeom prst="rect">
            <a:avLst/>
          </a:prstGeom>
          <a:solidFill>
            <a:srgbClr val="66C1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02332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723900" y="285750"/>
            <a:ext cx="76009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spc="-150" dirty="0">
                <a:solidFill>
                  <a:srgbClr val="66C1BF"/>
                </a:solidFill>
                <a:latin typeface="+mj-lt"/>
              </a:rPr>
              <a:t>Nos 14 départements scientifiques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452" y="383054"/>
            <a:ext cx="225673" cy="328612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410666" y="2399616"/>
            <a:ext cx="169545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b="1" dirty="0">
                <a:solidFill>
                  <a:srgbClr val="275662"/>
                </a:solidFill>
              </a:rPr>
              <a:t>Actions, transitions</a:t>
            </a:r>
          </a:p>
          <a:p>
            <a:pPr algn="ctr"/>
            <a:r>
              <a:rPr lang="fr-FR" sz="1100" b="1" dirty="0">
                <a:solidFill>
                  <a:srgbClr val="275662"/>
                </a:solidFill>
              </a:rPr>
              <a:t>et territoires</a:t>
            </a:r>
          </a:p>
          <a:p>
            <a:pPr algn="ctr"/>
            <a:r>
              <a:rPr lang="fr-FR" sz="1100" dirty="0">
                <a:solidFill>
                  <a:srgbClr val="00A3A6"/>
                </a:solidFill>
              </a:rPr>
              <a:t>Christophe Soulard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1998414" y="2399616"/>
            <a:ext cx="16954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b="1" dirty="0">
                <a:solidFill>
                  <a:srgbClr val="275662"/>
                </a:solidFill>
              </a:rPr>
              <a:t>Agroécosystèmes</a:t>
            </a:r>
          </a:p>
          <a:p>
            <a:pPr algn="ctr"/>
            <a:r>
              <a:rPr lang="fr-FR" sz="1100" dirty="0">
                <a:solidFill>
                  <a:srgbClr val="00A3A6"/>
                </a:solidFill>
              </a:rPr>
              <a:t>Philippe </a:t>
            </a:r>
            <a:r>
              <a:rPr lang="fr-FR" sz="1100" dirty="0" err="1">
                <a:solidFill>
                  <a:srgbClr val="00A3A6"/>
                </a:solidFill>
              </a:rPr>
              <a:t>Hinsinger</a:t>
            </a:r>
            <a:endParaRPr lang="fr-FR" sz="1100" dirty="0">
              <a:solidFill>
                <a:srgbClr val="00A3A6"/>
              </a:solidFill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3586162" y="2409140"/>
            <a:ext cx="169545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b="1" dirty="0">
                <a:solidFill>
                  <a:srgbClr val="275662"/>
                </a:solidFill>
              </a:rPr>
              <a:t>Alimentation</a:t>
            </a:r>
            <a:br>
              <a:rPr lang="fr-FR" sz="1100" b="1" dirty="0">
                <a:solidFill>
                  <a:srgbClr val="275662"/>
                </a:solidFill>
              </a:rPr>
            </a:br>
            <a:r>
              <a:rPr lang="fr-FR" sz="1100" b="1" dirty="0">
                <a:solidFill>
                  <a:srgbClr val="275662"/>
                </a:solidFill>
              </a:rPr>
              <a:t>humaine</a:t>
            </a:r>
          </a:p>
          <a:p>
            <a:pPr algn="ctr"/>
            <a:r>
              <a:rPr lang="fr-FR" sz="1100" dirty="0">
                <a:solidFill>
                  <a:srgbClr val="00A3A6"/>
                </a:solidFill>
              </a:rPr>
              <a:t>Jean </a:t>
            </a:r>
            <a:r>
              <a:rPr lang="fr-FR" sz="1100" dirty="0" err="1">
                <a:solidFill>
                  <a:srgbClr val="00A3A6"/>
                </a:solidFill>
              </a:rPr>
              <a:t>Dallongeville</a:t>
            </a:r>
            <a:endParaRPr lang="fr-FR" sz="1100" dirty="0">
              <a:solidFill>
                <a:srgbClr val="00A3A6"/>
              </a:solidFill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5173910" y="2409140"/>
            <a:ext cx="176212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b="1" dirty="0">
                <a:solidFill>
                  <a:srgbClr val="275662"/>
                </a:solidFill>
              </a:rPr>
              <a:t>Aliments, produits </a:t>
            </a:r>
            <a:r>
              <a:rPr lang="fr-FR" sz="1100" b="1" dirty="0" err="1">
                <a:solidFill>
                  <a:srgbClr val="275662"/>
                </a:solidFill>
              </a:rPr>
              <a:t>biosourcés</a:t>
            </a:r>
            <a:r>
              <a:rPr lang="fr-FR" sz="1100" b="1" dirty="0">
                <a:solidFill>
                  <a:srgbClr val="275662"/>
                </a:solidFill>
              </a:rPr>
              <a:t> et déchets</a:t>
            </a:r>
          </a:p>
          <a:p>
            <a:pPr algn="ctr"/>
            <a:r>
              <a:rPr lang="fr-FR" sz="1100" dirty="0">
                <a:solidFill>
                  <a:srgbClr val="00A3A6"/>
                </a:solidFill>
              </a:rPr>
              <a:t>Michael </a:t>
            </a:r>
            <a:r>
              <a:rPr lang="fr-FR" sz="1100" dirty="0" err="1">
                <a:solidFill>
                  <a:srgbClr val="00A3A6"/>
                </a:solidFill>
              </a:rPr>
              <a:t>O’Donohue</a:t>
            </a:r>
            <a:endParaRPr lang="fr-FR" sz="1100" dirty="0">
              <a:solidFill>
                <a:srgbClr val="00A3A6"/>
              </a:solidFill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6761658" y="2409140"/>
            <a:ext cx="207645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b="1" dirty="0">
                <a:solidFill>
                  <a:srgbClr val="275662"/>
                </a:solidFill>
              </a:rPr>
              <a:t>Biologie et amélioration</a:t>
            </a:r>
          </a:p>
          <a:p>
            <a:pPr algn="ctr"/>
            <a:r>
              <a:rPr lang="fr-FR" sz="1100" b="1" dirty="0">
                <a:solidFill>
                  <a:srgbClr val="275662"/>
                </a:solidFill>
              </a:rPr>
              <a:t>des plantes</a:t>
            </a:r>
          </a:p>
          <a:p>
            <a:pPr algn="ctr"/>
            <a:r>
              <a:rPr lang="fr-FR" sz="1100" dirty="0">
                <a:solidFill>
                  <a:srgbClr val="00A3A6"/>
                </a:solidFill>
              </a:rPr>
              <a:t>Isabelle </a:t>
            </a:r>
            <a:r>
              <a:rPr lang="fr-FR" sz="1100" dirty="0" err="1">
                <a:solidFill>
                  <a:srgbClr val="00A3A6"/>
                </a:solidFill>
              </a:rPr>
              <a:t>Litrico-Chiarelli</a:t>
            </a:r>
            <a:endParaRPr lang="fr-FR" sz="1100" dirty="0">
              <a:solidFill>
                <a:srgbClr val="00A3A6"/>
              </a:solidFill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410667" y="3993982"/>
            <a:ext cx="169545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b="1" dirty="0">
                <a:solidFill>
                  <a:srgbClr val="275662"/>
                </a:solidFill>
              </a:rPr>
              <a:t>Ecologie</a:t>
            </a:r>
            <a:br>
              <a:rPr lang="fr-FR" sz="1100" b="1" dirty="0">
                <a:solidFill>
                  <a:srgbClr val="275662"/>
                </a:solidFill>
              </a:rPr>
            </a:br>
            <a:r>
              <a:rPr lang="fr-FR" sz="1100" b="1" dirty="0">
                <a:solidFill>
                  <a:srgbClr val="275662"/>
                </a:solidFill>
              </a:rPr>
              <a:t>et biodiversité</a:t>
            </a:r>
          </a:p>
          <a:p>
            <a:pPr algn="ctr"/>
            <a:r>
              <a:rPr lang="fr-FR" sz="1100" dirty="0">
                <a:solidFill>
                  <a:srgbClr val="00A3A6"/>
                </a:solidFill>
              </a:rPr>
              <a:t>Catherine Bastien</a:t>
            </a:r>
          </a:p>
        </p:txBody>
      </p:sp>
      <p:sp>
        <p:nvSpPr>
          <p:cNvPr id="21" name="ZoneTexte 20"/>
          <p:cNvSpPr txBox="1"/>
          <p:nvPr/>
        </p:nvSpPr>
        <p:spPr>
          <a:xfrm>
            <a:off x="1998414" y="3993982"/>
            <a:ext cx="187642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b="1" dirty="0">
                <a:solidFill>
                  <a:srgbClr val="275662"/>
                </a:solidFill>
              </a:rPr>
              <a:t>Ecosystèmes aquatiques, ressources en eau et risques</a:t>
            </a:r>
          </a:p>
          <a:p>
            <a:pPr algn="ctr"/>
            <a:r>
              <a:rPr lang="fr-FR" sz="1100" dirty="0">
                <a:solidFill>
                  <a:srgbClr val="00A3A6"/>
                </a:solidFill>
              </a:rPr>
              <a:t>Mohamed </a:t>
            </a:r>
            <a:r>
              <a:rPr lang="fr-FR" sz="1100" dirty="0" err="1">
                <a:solidFill>
                  <a:srgbClr val="00A3A6"/>
                </a:solidFill>
              </a:rPr>
              <a:t>Naaim</a:t>
            </a:r>
            <a:endParaRPr lang="fr-FR" sz="1100" dirty="0">
              <a:solidFill>
                <a:srgbClr val="00A3A6"/>
              </a:solidFill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3676650" y="4003506"/>
            <a:ext cx="169545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b="1" dirty="0">
                <a:solidFill>
                  <a:srgbClr val="275662"/>
                </a:solidFill>
              </a:rPr>
              <a:t>Economie</a:t>
            </a:r>
            <a:br>
              <a:rPr lang="fr-FR" sz="1100" b="1" dirty="0">
                <a:solidFill>
                  <a:srgbClr val="275662"/>
                </a:solidFill>
              </a:rPr>
            </a:br>
            <a:r>
              <a:rPr lang="fr-FR" sz="1100" b="1" dirty="0">
                <a:solidFill>
                  <a:srgbClr val="275662"/>
                </a:solidFill>
              </a:rPr>
              <a:t>et sciences sociales</a:t>
            </a:r>
          </a:p>
          <a:p>
            <a:pPr algn="ctr"/>
            <a:r>
              <a:rPr lang="fr-FR" sz="1100" dirty="0">
                <a:solidFill>
                  <a:srgbClr val="00A3A6"/>
                </a:solidFill>
              </a:rPr>
              <a:t>Alban Thomas</a:t>
            </a:r>
          </a:p>
        </p:txBody>
      </p:sp>
      <p:sp>
        <p:nvSpPr>
          <p:cNvPr id="23" name="ZoneTexte 22"/>
          <p:cNvSpPr txBox="1"/>
          <p:nvPr/>
        </p:nvSpPr>
        <p:spPr>
          <a:xfrm>
            <a:off x="5173911" y="4003506"/>
            <a:ext cx="176212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b="1" dirty="0">
                <a:solidFill>
                  <a:srgbClr val="275662"/>
                </a:solidFill>
              </a:rPr>
              <a:t>Génétique animale</a:t>
            </a:r>
          </a:p>
          <a:p>
            <a:pPr algn="ctr"/>
            <a:r>
              <a:rPr lang="fr-FR" sz="1100" dirty="0">
                <a:solidFill>
                  <a:srgbClr val="00A3A6"/>
                </a:solidFill>
              </a:rPr>
              <a:t>Edwige </a:t>
            </a:r>
            <a:r>
              <a:rPr lang="fr-FR" sz="1100" dirty="0" err="1">
                <a:solidFill>
                  <a:srgbClr val="00A3A6"/>
                </a:solidFill>
              </a:rPr>
              <a:t>Quillet</a:t>
            </a:r>
            <a:endParaRPr lang="fr-FR" sz="1100" dirty="0">
              <a:solidFill>
                <a:srgbClr val="00A3A6"/>
              </a:solidFill>
            </a:endParaRPr>
          </a:p>
        </p:txBody>
      </p:sp>
      <p:sp>
        <p:nvSpPr>
          <p:cNvPr id="24" name="ZoneTexte 23"/>
          <p:cNvSpPr txBox="1"/>
          <p:nvPr/>
        </p:nvSpPr>
        <p:spPr>
          <a:xfrm>
            <a:off x="6761659" y="4003506"/>
            <a:ext cx="207645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b="1" dirty="0">
                <a:solidFill>
                  <a:srgbClr val="275662"/>
                </a:solidFill>
              </a:rPr>
              <a:t>Mathématiques</a:t>
            </a:r>
            <a:br>
              <a:rPr lang="fr-FR" sz="1100" b="1" dirty="0">
                <a:solidFill>
                  <a:srgbClr val="275662"/>
                </a:solidFill>
              </a:rPr>
            </a:br>
            <a:r>
              <a:rPr lang="fr-FR" sz="1100" b="1" dirty="0">
                <a:solidFill>
                  <a:srgbClr val="275662"/>
                </a:solidFill>
              </a:rPr>
              <a:t>et numérique</a:t>
            </a:r>
          </a:p>
          <a:p>
            <a:pPr algn="ctr"/>
            <a:r>
              <a:rPr lang="fr-FR" sz="1100" dirty="0">
                <a:solidFill>
                  <a:srgbClr val="00A3A6"/>
                </a:solidFill>
              </a:rPr>
              <a:t>Hervé Monod</a:t>
            </a:r>
          </a:p>
        </p:txBody>
      </p:sp>
      <p:sp>
        <p:nvSpPr>
          <p:cNvPr id="25" name="ZoneTexte 24"/>
          <p:cNvSpPr txBox="1"/>
          <p:nvPr/>
        </p:nvSpPr>
        <p:spPr>
          <a:xfrm>
            <a:off x="1133474" y="5462622"/>
            <a:ext cx="169545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b="1" dirty="0">
                <a:solidFill>
                  <a:srgbClr val="275662"/>
                </a:solidFill>
              </a:rPr>
              <a:t>Microbiologie</a:t>
            </a:r>
            <a:br>
              <a:rPr lang="fr-FR" sz="1100" b="1" dirty="0">
                <a:solidFill>
                  <a:srgbClr val="275662"/>
                </a:solidFill>
              </a:rPr>
            </a:br>
            <a:r>
              <a:rPr lang="fr-FR" sz="1100" b="1" dirty="0">
                <a:solidFill>
                  <a:srgbClr val="275662"/>
                </a:solidFill>
              </a:rPr>
              <a:t>et chaine alimentaire</a:t>
            </a:r>
          </a:p>
          <a:p>
            <a:pPr algn="ctr"/>
            <a:r>
              <a:rPr lang="fr-FR" sz="1100" dirty="0">
                <a:solidFill>
                  <a:srgbClr val="00A3A6"/>
                </a:solidFill>
              </a:rPr>
              <a:t>Sylvie </a:t>
            </a:r>
            <a:r>
              <a:rPr lang="fr-FR" sz="1100" dirty="0" err="1">
                <a:solidFill>
                  <a:srgbClr val="00A3A6"/>
                </a:solidFill>
              </a:rPr>
              <a:t>Dequin</a:t>
            </a:r>
            <a:endParaRPr lang="fr-FR" sz="1100" dirty="0">
              <a:solidFill>
                <a:srgbClr val="00A3A6"/>
              </a:solidFill>
            </a:endParaRPr>
          </a:p>
        </p:txBody>
      </p:sp>
      <p:sp>
        <p:nvSpPr>
          <p:cNvPr id="26" name="ZoneTexte 25"/>
          <p:cNvSpPr txBox="1"/>
          <p:nvPr/>
        </p:nvSpPr>
        <p:spPr>
          <a:xfrm>
            <a:off x="2721221" y="5462622"/>
            <a:ext cx="187642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b="1" dirty="0">
                <a:solidFill>
                  <a:srgbClr val="275662"/>
                </a:solidFill>
              </a:rPr>
              <a:t>Physiologie animale</a:t>
            </a:r>
            <a:br>
              <a:rPr lang="fr-FR" sz="1100" b="1" dirty="0">
                <a:solidFill>
                  <a:srgbClr val="275662"/>
                </a:solidFill>
              </a:rPr>
            </a:br>
            <a:r>
              <a:rPr lang="fr-FR" sz="1100" b="1" dirty="0">
                <a:solidFill>
                  <a:srgbClr val="275662"/>
                </a:solidFill>
              </a:rPr>
              <a:t>et élevages</a:t>
            </a:r>
          </a:p>
          <a:p>
            <a:pPr algn="ctr"/>
            <a:r>
              <a:rPr lang="fr-FR" sz="1100" dirty="0">
                <a:solidFill>
                  <a:srgbClr val="00A3A6"/>
                </a:solidFill>
              </a:rPr>
              <a:t>Françoise </a:t>
            </a:r>
            <a:r>
              <a:rPr lang="fr-FR" sz="1100" dirty="0" err="1">
                <a:solidFill>
                  <a:srgbClr val="00A3A6"/>
                </a:solidFill>
              </a:rPr>
              <a:t>Médale</a:t>
            </a:r>
            <a:endParaRPr lang="fr-FR" sz="1100" dirty="0">
              <a:solidFill>
                <a:srgbClr val="00A3A6"/>
              </a:solidFill>
            </a:endParaRPr>
          </a:p>
        </p:txBody>
      </p:sp>
      <p:sp>
        <p:nvSpPr>
          <p:cNvPr id="27" name="ZoneTexte 26"/>
          <p:cNvSpPr txBox="1"/>
          <p:nvPr/>
        </p:nvSpPr>
        <p:spPr>
          <a:xfrm>
            <a:off x="4308970" y="5472146"/>
            <a:ext cx="169545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b="1" dirty="0">
                <a:solidFill>
                  <a:srgbClr val="275662"/>
                </a:solidFill>
              </a:rPr>
              <a:t>Santé animale</a:t>
            </a:r>
          </a:p>
          <a:p>
            <a:pPr algn="ctr"/>
            <a:r>
              <a:rPr lang="fr-FR" sz="1100" dirty="0">
                <a:solidFill>
                  <a:srgbClr val="00A3A6"/>
                </a:solidFill>
              </a:rPr>
              <a:t>Muriel </a:t>
            </a:r>
            <a:br>
              <a:rPr lang="fr-FR" sz="1100" dirty="0">
                <a:solidFill>
                  <a:srgbClr val="00A3A6"/>
                </a:solidFill>
              </a:rPr>
            </a:br>
            <a:r>
              <a:rPr lang="fr-FR" sz="1100" dirty="0" err="1">
                <a:solidFill>
                  <a:srgbClr val="00A3A6"/>
                </a:solidFill>
              </a:rPr>
              <a:t>Vayssier</a:t>
            </a:r>
            <a:r>
              <a:rPr lang="fr-FR" sz="1100" dirty="0">
                <a:solidFill>
                  <a:srgbClr val="00A3A6"/>
                </a:solidFill>
              </a:rPr>
              <a:t>-Taussat</a:t>
            </a:r>
          </a:p>
        </p:txBody>
      </p:sp>
      <p:sp>
        <p:nvSpPr>
          <p:cNvPr id="28" name="ZoneTexte 27"/>
          <p:cNvSpPr txBox="1"/>
          <p:nvPr/>
        </p:nvSpPr>
        <p:spPr>
          <a:xfrm>
            <a:off x="5896718" y="5472146"/>
            <a:ext cx="176212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b="1" dirty="0">
                <a:solidFill>
                  <a:srgbClr val="275662"/>
                </a:solidFill>
              </a:rPr>
              <a:t>Santé des plantes</a:t>
            </a:r>
            <a:br>
              <a:rPr lang="fr-FR" sz="1100" b="1" dirty="0">
                <a:solidFill>
                  <a:srgbClr val="275662"/>
                </a:solidFill>
              </a:rPr>
            </a:br>
            <a:r>
              <a:rPr lang="fr-FR" sz="1100" b="1" dirty="0">
                <a:solidFill>
                  <a:srgbClr val="275662"/>
                </a:solidFill>
              </a:rPr>
              <a:t>et environnement</a:t>
            </a:r>
          </a:p>
          <a:p>
            <a:pPr algn="ctr"/>
            <a:r>
              <a:rPr lang="fr-FR" sz="1100" dirty="0">
                <a:solidFill>
                  <a:srgbClr val="00A3A6"/>
                </a:solidFill>
              </a:rPr>
              <a:t>Christian </a:t>
            </a:r>
            <a:r>
              <a:rPr lang="fr-FR" sz="1100" dirty="0" err="1">
                <a:solidFill>
                  <a:srgbClr val="00A3A6"/>
                </a:solidFill>
              </a:rPr>
              <a:t>Lannou</a:t>
            </a:r>
            <a:endParaRPr lang="fr-FR" sz="1100" dirty="0">
              <a:solidFill>
                <a:srgbClr val="00A3A6"/>
              </a:solidFill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253" y="1723341"/>
            <a:ext cx="676275" cy="676275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3245" y="1763821"/>
            <a:ext cx="585788" cy="595313"/>
          </a:xfrm>
          <a:prstGeom prst="rect">
            <a:avLst/>
          </a:prstGeom>
        </p:spPr>
      </p:pic>
      <p:pic>
        <p:nvPicPr>
          <p:cNvPr id="29" name="Image 2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0993" y="1765772"/>
            <a:ext cx="585788" cy="595313"/>
          </a:xfrm>
          <a:prstGeom prst="rect">
            <a:avLst/>
          </a:prstGeom>
        </p:spPr>
      </p:pic>
      <p:pic>
        <p:nvPicPr>
          <p:cNvPr id="30" name="Image 2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6834" y="1725086"/>
            <a:ext cx="676275" cy="676275"/>
          </a:xfrm>
          <a:prstGeom prst="rect">
            <a:avLst/>
          </a:prstGeom>
        </p:spPr>
      </p:pic>
      <p:pic>
        <p:nvPicPr>
          <p:cNvPr id="31" name="Image 3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155" y="1725086"/>
            <a:ext cx="665454" cy="676275"/>
          </a:xfrm>
          <a:prstGeom prst="rect">
            <a:avLst/>
          </a:prstGeom>
        </p:spPr>
      </p:pic>
      <p:pic>
        <p:nvPicPr>
          <p:cNvPr id="32" name="Image 3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663" y="3309443"/>
            <a:ext cx="665454" cy="676275"/>
          </a:xfrm>
          <a:prstGeom prst="rect">
            <a:avLst/>
          </a:prstGeom>
        </p:spPr>
      </p:pic>
      <p:pic>
        <p:nvPicPr>
          <p:cNvPr id="33" name="Image 3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3245" y="3349923"/>
            <a:ext cx="585787" cy="595313"/>
          </a:xfrm>
          <a:prstGeom prst="rect">
            <a:avLst/>
          </a:prstGeom>
        </p:spPr>
      </p:pic>
      <p:pic>
        <p:nvPicPr>
          <p:cNvPr id="34" name="Image 3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0993" y="3351874"/>
            <a:ext cx="585787" cy="595313"/>
          </a:xfrm>
          <a:prstGeom prst="rect">
            <a:avLst/>
          </a:prstGeom>
        </p:spPr>
      </p:pic>
      <p:pic>
        <p:nvPicPr>
          <p:cNvPr id="35" name="Image 3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6834" y="3311188"/>
            <a:ext cx="676275" cy="676275"/>
          </a:xfrm>
          <a:prstGeom prst="rect">
            <a:avLst/>
          </a:prstGeom>
        </p:spPr>
      </p:pic>
      <p:pic>
        <p:nvPicPr>
          <p:cNvPr id="36" name="Image 3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1745" y="3311188"/>
            <a:ext cx="676275" cy="676275"/>
          </a:xfrm>
          <a:prstGeom prst="rect">
            <a:avLst/>
          </a:prstGeom>
        </p:spPr>
      </p:pic>
      <p:pic>
        <p:nvPicPr>
          <p:cNvPr id="37" name="Image 3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6059" y="4799961"/>
            <a:ext cx="676275" cy="676275"/>
          </a:xfrm>
          <a:prstGeom prst="rect">
            <a:avLst/>
          </a:prstGeom>
        </p:spPr>
      </p:pic>
      <p:pic>
        <p:nvPicPr>
          <p:cNvPr id="38" name="Image 3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9051" y="4845203"/>
            <a:ext cx="585788" cy="585788"/>
          </a:xfrm>
          <a:prstGeom prst="rect">
            <a:avLst/>
          </a:prstGeom>
        </p:spPr>
      </p:pic>
      <p:pic>
        <p:nvPicPr>
          <p:cNvPr id="39" name="Image 38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799" y="4847154"/>
            <a:ext cx="585788" cy="585788"/>
          </a:xfrm>
          <a:prstGeom prst="rect">
            <a:avLst/>
          </a:prstGeom>
        </p:spPr>
      </p:pic>
      <p:pic>
        <p:nvPicPr>
          <p:cNvPr id="40" name="Image 39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2640" y="4801706"/>
            <a:ext cx="676275" cy="676275"/>
          </a:xfrm>
          <a:prstGeom prst="rect">
            <a:avLst/>
          </a:prstGeom>
        </p:spPr>
      </p:pic>
      <p:sp>
        <p:nvSpPr>
          <p:cNvPr id="41" name="Rectangle 40"/>
          <p:cNvSpPr/>
          <p:nvPr/>
        </p:nvSpPr>
        <p:spPr>
          <a:xfrm>
            <a:off x="0" y="0"/>
            <a:ext cx="800100" cy="95250"/>
          </a:xfrm>
          <a:prstGeom prst="rect">
            <a:avLst/>
          </a:prstGeom>
          <a:solidFill>
            <a:srgbClr val="66C1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" name="ZoneTexte 41"/>
          <p:cNvSpPr txBox="1"/>
          <p:nvPr/>
        </p:nvSpPr>
        <p:spPr>
          <a:xfrm>
            <a:off x="723900" y="808970"/>
            <a:ext cx="769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275662"/>
                </a:solidFill>
              </a:rPr>
              <a:t>268</a:t>
            </a:r>
            <a:r>
              <a:rPr lang="fr-FR" dirty="0">
                <a:solidFill>
                  <a:srgbClr val="275662"/>
                </a:solidFill>
              </a:rPr>
              <a:t> Unités de recherche, de service et expérimentales</a:t>
            </a:r>
            <a:endParaRPr lang="fr-FR" b="1" dirty="0">
              <a:solidFill>
                <a:srgbClr val="27566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57189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723900" y="285750"/>
            <a:ext cx="76009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spc="-150" dirty="0">
                <a:solidFill>
                  <a:srgbClr val="66C1BF"/>
                </a:solidFill>
                <a:latin typeface="+mj-lt"/>
              </a:rPr>
              <a:t>Europe et international, une ambition &amp; une force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452" y="383054"/>
            <a:ext cx="225673" cy="328612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723900" y="711666"/>
            <a:ext cx="76009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275662"/>
                </a:solidFill>
              </a:rPr>
              <a:t>INRAE, acteur majeur de la recherche européenne</a:t>
            </a:r>
            <a:endParaRPr lang="fr-FR" sz="2000" b="1" spc="-150" dirty="0">
              <a:solidFill>
                <a:srgbClr val="275662"/>
              </a:solidFill>
              <a:latin typeface="+mj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800100" cy="95250"/>
          </a:xfrm>
          <a:prstGeom prst="rect">
            <a:avLst/>
          </a:prstGeom>
          <a:solidFill>
            <a:srgbClr val="66C1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1913" y="1111776"/>
            <a:ext cx="5064919" cy="4929188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723900" y="1971675"/>
            <a:ext cx="7600950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2000" dirty="0">
              <a:solidFill>
                <a:srgbClr val="275662"/>
              </a:solidFill>
            </a:endParaRPr>
          </a:p>
          <a:p>
            <a:pPr marL="342900" indent="-342900">
              <a:buBlip>
                <a:blip r:embed="rId4"/>
              </a:buBlip>
            </a:pPr>
            <a:r>
              <a:rPr lang="fr-FR" sz="2000" dirty="0">
                <a:solidFill>
                  <a:srgbClr val="275662"/>
                </a:solidFill>
              </a:rPr>
              <a:t>Impliqué dans </a:t>
            </a:r>
            <a:r>
              <a:rPr lang="fr-FR" sz="2000" b="1" dirty="0">
                <a:solidFill>
                  <a:srgbClr val="275662"/>
                </a:solidFill>
              </a:rPr>
              <a:t>249</a:t>
            </a:r>
            <a:r>
              <a:rPr lang="fr-FR" sz="2000" dirty="0">
                <a:solidFill>
                  <a:srgbClr val="275662"/>
                </a:solidFill>
              </a:rPr>
              <a:t> projets européens dont </a:t>
            </a:r>
            <a:r>
              <a:rPr lang="fr-FR" sz="2000" b="1" dirty="0">
                <a:solidFill>
                  <a:srgbClr val="275662"/>
                </a:solidFill>
              </a:rPr>
              <a:t>78</a:t>
            </a:r>
            <a:r>
              <a:rPr lang="fr-FR" sz="2000" dirty="0">
                <a:solidFill>
                  <a:srgbClr val="275662"/>
                </a:solidFill>
              </a:rPr>
              <a:t> en coordination</a:t>
            </a:r>
            <a:br>
              <a:rPr lang="fr-FR" sz="2000" dirty="0">
                <a:solidFill>
                  <a:srgbClr val="275662"/>
                </a:solidFill>
              </a:rPr>
            </a:br>
            <a:endParaRPr lang="fr-FR" sz="2000" dirty="0">
              <a:solidFill>
                <a:srgbClr val="275662"/>
              </a:solidFill>
            </a:endParaRPr>
          </a:p>
          <a:p>
            <a:pPr marL="342900" indent="-342900">
              <a:buBlip>
                <a:blip r:embed="rId4"/>
              </a:buBlip>
            </a:pPr>
            <a:r>
              <a:rPr lang="fr-FR" sz="2000" b="1" dirty="0">
                <a:solidFill>
                  <a:srgbClr val="275662"/>
                </a:solidFill>
              </a:rPr>
              <a:t>1</a:t>
            </a:r>
            <a:r>
              <a:rPr lang="fr-FR" sz="2000" b="1" baseline="30000" dirty="0">
                <a:solidFill>
                  <a:srgbClr val="275662"/>
                </a:solidFill>
              </a:rPr>
              <a:t>er</a:t>
            </a:r>
            <a:r>
              <a:rPr lang="fr-FR" sz="2000" dirty="0">
                <a:solidFill>
                  <a:srgbClr val="275662"/>
                </a:solidFill>
              </a:rPr>
              <a:t> sur le défi sociétal 2 du programme H2020 « Sécurité Alimentaire, Agriculture et Foresterie durables, Recherches marines, maritimes et sur les eaux continentales, et </a:t>
            </a:r>
            <a:r>
              <a:rPr lang="fr-FR" sz="2000" dirty="0" err="1">
                <a:solidFill>
                  <a:srgbClr val="275662"/>
                </a:solidFill>
              </a:rPr>
              <a:t>bioéconomie</a:t>
            </a:r>
            <a:r>
              <a:rPr lang="fr-FR" sz="2000" dirty="0">
                <a:solidFill>
                  <a:srgbClr val="275662"/>
                </a:solidFill>
              </a:rPr>
              <a:t> »</a:t>
            </a:r>
            <a:br>
              <a:rPr lang="fr-FR" sz="2000" dirty="0">
                <a:solidFill>
                  <a:srgbClr val="275662"/>
                </a:solidFill>
              </a:rPr>
            </a:br>
            <a:endParaRPr lang="fr-FR" sz="2000" dirty="0">
              <a:solidFill>
                <a:srgbClr val="275662"/>
              </a:solidFill>
            </a:endParaRPr>
          </a:p>
          <a:p>
            <a:pPr marL="342900" indent="-342900">
              <a:buBlip>
                <a:blip r:embed="rId4"/>
              </a:buBlip>
            </a:pPr>
            <a:r>
              <a:rPr lang="fr-FR" sz="2000" dirty="0">
                <a:solidFill>
                  <a:srgbClr val="275662"/>
                </a:solidFill>
              </a:rPr>
              <a:t>Impliqué dans </a:t>
            </a:r>
            <a:r>
              <a:rPr lang="fr-FR" sz="2000" b="1" dirty="0">
                <a:solidFill>
                  <a:srgbClr val="275662"/>
                </a:solidFill>
              </a:rPr>
              <a:t>7</a:t>
            </a:r>
            <a:r>
              <a:rPr lang="fr-FR" sz="2000" dirty="0">
                <a:solidFill>
                  <a:srgbClr val="275662"/>
                </a:solidFill>
              </a:rPr>
              <a:t> projets d’infrastructure européenne </a:t>
            </a:r>
            <a:br>
              <a:rPr lang="fr-FR" sz="2000" dirty="0">
                <a:solidFill>
                  <a:srgbClr val="275662"/>
                </a:solidFill>
              </a:rPr>
            </a:br>
            <a:r>
              <a:rPr lang="fr-FR" dirty="0">
                <a:solidFill>
                  <a:srgbClr val="275662"/>
                </a:solidFill>
              </a:rPr>
              <a:t>(</a:t>
            </a:r>
            <a:r>
              <a:rPr lang="fr-FR" dirty="0" err="1">
                <a:solidFill>
                  <a:srgbClr val="275662"/>
                </a:solidFill>
              </a:rPr>
              <a:t>cf</a:t>
            </a:r>
            <a:r>
              <a:rPr lang="fr-FR" dirty="0">
                <a:solidFill>
                  <a:srgbClr val="275662"/>
                </a:solidFill>
              </a:rPr>
              <a:t> feuille de route ESFRI, </a:t>
            </a:r>
            <a:r>
              <a:rPr lang="fr-FR" dirty="0" err="1">
                <a:solidFill>
                  <a:srgbClr val="275662"/>
                </a:solidFill>
              </a:rPr>
              <a:t>European</a:t>
            </a:r>
            <a:r>
              <a:rPr lang="fr-FR" dirty="0">
                <a:solidFill>
                  <a:srgbClr val="275662"/>
                </a:solidFill>
              </a:rPr>
              <a:t> </a:t>
            </a:r>
            <a:r>
              <a:rPr lang="fr-FR" dirty="0" err="1">
                <a:solidFill>
                  <a:srgbClr val="275662"/>
                </a:solidFill>
              </a:rPr>
              <a:t>Strategy</a:t>
            </a:r>
            <a:r>
              <a:rPr lang="fr-FR" dirty="0">
                <a:solidFill>
                  <a:srgbClr val="275662"/>
                </a:solidFill>
              </a:rPr>
              <a:t> on </a:t>
            </a:r>
            <a:r>
              <a:rPr lang="fr-FR" dirty="0" err="1">
                <a:solidFill>
                  <a:srgbClr val="275662"/>
                </a:solidFill>
              </a:rPr>
              <a:t>Research</a:t>
            </a:r>
            <a:r>
              <a:rPr lang="fr-FR" dirty="0">
                <a:solidFill>
                  <a:srgbClr val="275662"/>
                </a:solidFill>
              </a:rPr>
              <a:t> Infrastructures)</a:t>
            </a:r>
          </a:p>
        </p:txBody>
      </p:sp>
    </p:spTree>
    <p:extLst>
      <p:ext uri="{BB962C8B-B14F-4D97-AF65-F5344CB8AC3E}">
        <p14:creationId xmlns:p14="http://schemas.microsoft.com/office/powerpoint/2010/main" val="30126094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2537" y="1971675"/>
            <a:ext cx="3786188" cy="3333750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723900" y="1696611"/>
            <a:ext cx="760095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2000" dirty="0">
              <a:solidFill>
                <a:srgbClr val="275662"/>
              </a:solidFill>
            </a:endParaRPr>
          </a:p>
          <a:p>
            <a:pPr marL="342900" indent="-342900">
              <a:buBlip>
                <a:blip r:embed="rId3"/>
              </a:buBlip>
            </a:pPr>
            <a:r>
              <a:rPr lang="fr-FR" sz="2000" b="1" dirty="0">
                <a:solidFill>
                  <a:srgbClr val="275662"/>
                </a:solidFill>
              </a:rPr>
              <a:t>17</a:t>
            </a:r>
            <a:r>
              <a:rPr lang="fr-FR" sz="2000" dirty="0">
                <a:solidFill>
                  <a:srgbClr val="275662"/>
                </a:solidFill>
              </a:rPr>
              <a:t> laboratoires internationaux </a:t>
            </a:r>
            <a:br>
              <a:rPr lang="fr-FR" sz="2000" dirty="0">
                <a:solidFill>
                  <a:srgbClr val="275662"/>
                </a:solidFill>
              </a:rPr>
            </a:br>
            <a:r>
              <a:rPr lang="fr-FR" sz="2000" dirty="0">
                <a:solidFill>
                  <a:srgbClr val="275662"/>
                </a:solidFill>
              </a:rPr>
              <a:t>associés (LIA)</a:t>
            </a:r>
            <a:br>
              <a:rPr lang="fr-FR" sz="2000" dirty="0">
                <a:solidFill>
                  <a:srgbClr val="275662"/>
                </a:solidFill>
              </a:rPr>
            </a:br>
            <a:endParaRPr lang="fr-FR" sz="2000" dirty="0">
              <a:solidFill>
                <a:srgbClr val="275662"/>
              </a:solidFill>
            </a:endParaRPr>
          </a:p>
          <a:p>
            <a:pPr marL="342900" indent="-342900">
              <a:buBlip>
                <a:blip r:embed="rId3"/>
              </a:buBlip>
            </a:pPr>
            <a:r>
              <a:rPr lang="fr-FR" sz="2000" b="1" dirty="0">
                <a:solidFill>
                  <a:srgbClr val="275662"/>
                </a:solidFill>
              </a:rPr>
              <a:t>4</a:t>
            </a:r>
            <a:r>
              <a:rPr lang="fr-FR" sz="2000" dirty="0">
                <a:solidFill>
                  <a:srgbClr val="275662"/>
                </a:solidFill>
              </a:rPr>
              <a:t> réseaux de recherche </a:t>
            </a:r>
            <a:br>
              <a:rPr lang="fr-FR" sz="2000" dirty="0">
                <a:solidFill>
                  <a:srgbClr val="275662"/>
                </a:solidFill>
              </a:rPr>
            </a:br>
            <a:r>
              <a:rPr lang="fr-FR" sz="2000" dirty="0">
                <a:solidFill>
                  <a:srgbClr val="275662"/>
                </a:solidFill>
              </a:rPr>
              <a:t>internationaux (2RI)</a:t>
            </a:r>
            <a:br>
              <a:rPr lang="fr-FR" sz="2000" dirty="0">
                <a:solidFill>
                  <a:srgbClr val="275662"/>
                </a:solidFill>
              </a:rPr>
            </a:br>
            <a:endParaRPr lang="fr-FR" sz="2000" dirty="0">
              <a:solidFill>
                <a:srgbClr val="275662"/>
              </a:solidFill>
            </a:endParaRPr>
          </a:p>
          <a:p>
            <a:pPr marL="342900" indent="-342900">
              <a:buBlip>
                <a:blip r:embed="rId3"/>
              </a:buBlip>
            </a:pPr>
            <a:r>
              <a:rPr lang="fr-FR" sz="2000" b="1" dirty="0">
                <a:solidFill>
                  <a:srgbClr val="275662"/>
                </a:solidFill>
              </a:rPr>
              <a:t>2</a:t>
            </a:r>
            <a:r>
              <a:rPr lang="fr-FR" sz="2000" dirty="0">
                <a:solidFill>
                  <a:srgbClr val="275662"/>
                </a:solidFill>
              </a:rPr>
              <a:t> appels conjoints (JLC)</a:t>
            </a:r>
            <a:br>
              <a:rPr lang="fr-FR" sz="2000" dirty="0">
                <a:solidFill>
                  <a:srgbClr val="275662"/>
                </a:solidFill>
              </a:rPr>
            </a:br>
            <a:br>
              <a:rPr lang="fr-FR" sz="2000" dirty="0">
                <a:solidFill>
                  <a:srgbClr val="275662"/>
                </a:solidFill>
              </a:rPr>
            </a:br>
            <a:endParaRPr lang="fr-FR" sz="2000" dirty="0">
              <a:solidFill>
                <a:srgbClr val="275662"/>
              </a:solidFill>
            </a:endParaRPr>
          </a:p>
          <a:p>
            <a:pPr marL="342900" indent="-342900">
              <a:buBlip>
                <a:blip r:embed="rId3"/>
              </a:buBlip>
            </a:pPr>
            <a:r>
              <a:rPr lang="fr-FR" sz="2000" dirty="0">
                <a:solidFill>
                  <a:srgbClr val="275662"/>
                </a:solidFill>
              </a:rPr>
              <a:t>Des programmes prioritaires internationaux (PPI)</a:t>
            </a:r>
            <a:br>
              <a:rPr lang="fr-FR" sz="2000" dirty="0">
                <a:solidFill>
                  <a:srgbClr val="275662"/>
                </a:solidFill>
              </a:rPr>
            </a:br>
            <a:r>
              <a:rPr lang="fr-FR" sz="2000" dirty="0">
                <a:solidFill>
                  <a:srgbClr val="275662"/>
                </a:solidFill>
              </a:rPr>
              <a:t>&gt; 1 étude pilote : Sols &amp; changement climatique</a:t>
            </a:r>
            <a:br>
              <a:rPr lang="fr-FR" sz="2000" dirty="0">
                <a:solidFill>
                  <a:srgbClr val="275662"/>
                </a:solidFill>
              </a:rPr>
            </a:br>
            <a:r>
              <a:rPr lang="fr-FR" sz="2000" dirty="0">
                <a:solidFill>
                  <a:srgbClr val="275662"/>
                </a:solidFill>
              </a:rPr>
              <a:t>&gt; 5 autres en cours de développement 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723900" y="285750"/>
            <a:ext cx="76009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spc="-150" dirty="0">
                <a:solidFill>
                  <a:srgbClr val="66C1BF"/>
                </a:solidFill>
                <a:latin typeface="+mj-lt"/>
              </a:rPr>
              <a:t>Europe et international, une ambition &amp; une force</a:t>
            </a:r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452" y="383054"/>
            <a:ext cx="225673" cy="328612"/>
          </a:xfrm>
          <a:prstGeom prst="rect">
            <a:avLst/>
          </a:prstGeom>
        </p:spPr>
      </p:pic>
      <p:sp>
        <p:nvSpPr>
          <p:cNvPr id="13" name="ZoneTexte 12"/>
          <p:cNvSpPr txBox="1"/>
          <p:nvPr/>
        </p:nvSpPr>
        <p:spPr>
          <a:xfrm>
            <a:off x="723900" y="711666"/>
            <a:ext cx="76009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275662"/>
                </a:solidFill>
              </a:rPr>
              <a:t>INRAE, des partenariats d’excellence partout dans le monde</a:t>
            </a:r>
            <a:endParaRPr lang="fr-FR" sz="2000" b="1" spc="-150" dirty="0">
              <a:solidFill>
                <a:srgbClr val="275662"/>
              </a:solidFill>
              <a:latin typeface="+mj-lt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0"/>
            <a:ext cx="800100" cy="95250"/>
          </a:xfrm>
          <a:prstGeom prst="rect">
            <a:avLst/>
          </a:prstGeom>
          <a:solidFill>
            <a:srgbClr val="66C1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404322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37692"/>
            <a:ext cx="9144000" cy="3972847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723900" y="285750"/>
            <a:ext cx="76009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spc="-150" dirty="0">
                <a:solidFill>
                  <a:srgbClr val="66C1BF"/>
                </a:solidFill>
                <a:latin typeface="+mj-lt"/>
              </a:rPr>
              <a:t>Europe et international, une ambition &amp; une force</a:t>
            </a: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452" y="383054"/>
            <a:ext cx="225673" cy="328612"/>
          </a:xfrm>
          <a:prstGeom prst="rect">
            <a:avLst/>
          </a:prstGeom>
        </p:spPr>
      </p:pic>
      <p:sp>
        <p:nvSpPr>
          <p:cNvPr id="12" name="ZoneTexte 11"/>
          <p:cNvSpPr txBox="1"/>
          <p:nvPr/>
        </p:nvSpPr>
        <p:spPr>
          <a:xfrm>
            <a:off x="723900" y="711666"/>
            <a:ext cx="76009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275662"/>
                </a:solidFill>
              </a:rPr>
              <a:t>INRAE, des publications scientifiques avec 110 pays</a:t>
            </a:r>
            <a:endParaRPr lang="fr-FR" sz="2000" b="1" spc="-150" dirty="0">
              <a:solidFill>
                <a:srgbClr val="275662"/>
              </a:solidFill>
              <a:latin typeface="+mj-lt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800100" cy="95250"/>
          </a:xfrm>
          <a:prstGeom prst="rect">
            <a:avLst/>
          </a:prstGeom>
          <a:solidFill>
            <a:srgbClr val="66C1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65575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723900" y="285750"/>
            <a:ext cx="76009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spc="-150" dirty="0">
                <a:solidFill>
                  <a:srgbClr val="66C1BF"/>
                </a:solidFill>
                <a:latin typeface="+mj-lt"/>
              </a:rPr>
              <a:t>Science Ouverte et participative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452" y="383054"/>
            <a:ext cx="225673" cy="328612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723900" y="1022051"/>
            <a:ext cx="802957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rgbClr val="275662"/>
                </a:solidFill>
              </a:rPr>
              <a:t>INRAE s’engage dans une politique de science ouverte basée</a:t>
            </a:r>
            <a:br>
              <a:rPr lang="fr-FR" sz="2000" dirty="0">
                <a:solidFill>
                  <a:srgbClr val="275662"/>
                </a:solidFill>
              </a:rPr>
            </a:br>
            <a:r>
              <a:rPr lang="fr-FR" sz="2000" dirty="0">
                <a:solidFill>
                  <a:srgbClr val="275662"/>
                </a:solidFill>
              </a:rPr>
              <a:t>sur une forte exigence de </a:t>
            </a:r>
            <a:r>
              <a:rPr lang="fr-FR" sz="2000" b="1" dirty="0">
                <a:solidFill>
                  <a:srgbClr val="00A3A6"/>
                </a:solidFill>
              </a:rPr>
              <a:t>qualité</a:t>
            </a:r>
            <a:r>
              <a:rPr lang="fr-FR" sz="2000" dirty="0">
                <a:solidFill>
                  <a:srgbClr val="275662"/>
                </a:solidFill>
              </a:rPr>
              <a:t>, de </a:t>
            </a:r>
            <a:r>
              <a:rPr lang="fr-FR" sz="2000" b="1" dirty="0">
                <a:solidFill>
                  <a:srgbClr val="00A3A6"/>
                </a:solidFill>
              </a:rPr>
              <a:t>transparence</a:t>
            </a:r>
            <a:r>
              <a:rPr lang="fr-FR" sz="2000" dirty="0">
                <a:solidFill>
                  <a:srgbClr val="275662"/>
                </a:solidFill>
              </a:rPr>
              <a:t> et de </a:t>
            </a:r>
            <a:r>
              <a:rPr lang="fr-FR" sz="2000" b="1" dirty="0">
                <a:solidFill>
                  <a:srgbClr val="00A3A6"/>
                </a:solidFill>
              </a:rPr>
              <a:t>reproductibilité des résultats</a:t>
            </a:r>
            <a:r>
              <a:rPr lang="fr-FR" sz="2000" dirty="0">
                <a:solidFill>
                  <a:srgbClr val="275662"/>
                </a:solidFill>
              </a:rPr>
              <a:t>. </a:t>
            </a:r>
          </a:p>
          <a:p>
            <a:endParaRPr lang="fr-FR" sz="2000" dirty="0">
              <a:solidFill>
                <a:srgbClr val="275662"/>
              </a:solidFill>
            </a:endParaRPr>
          </a:p>
          <a:p>
            <a:pPr marL="342900" indent="-342900">
              <a:buBlip>
                <a:blip r:embed="rId3"/>
              </a:buBlip>
            </a:pPr>
            <a:r>
              <a:rPr lang="fr-FR" sz="2000" dirty="0">
                <a:solidFill>
                  <a:srgbClr val="275662"/>
                </a:solidFill>
              </a:rPr>
              <a:t>Des dispositifs innovants de validation par les pairs des processus de recherche, des résultats, des connaissances et des savoirs.</a:t>
            </a:r>
          </a:p>
          <a:p>
            <a:pPr marL="342900" indent="-342900">
              <a:buBlip>
                <a:blip r:embed="rId3"/>
              </a:buBlip>
            </a:pPr>
            <a:r>
              <a:rPr lang="fr-FR" sz="2000" dirty="0">
                <a:solidFill>
                  <a:srgbClr val="275662"/>
                </a:solidFill>
              </a:rPr>
              <a:t>Des infrastructures numériques pour la gestion et le partage de données et des connaissances, en cohérence avec les politiques nationale et européenne. 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723900" y="4121783"/>
            <a:ext cx="802957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rgbClr val="275662"/>
                </a:solidFill>
              </a:rPr>
              <a:t>Dans ses relations avec la société, INRAE est soucieux de l’impact sur l’économie des connaissances et sur l’innovation économique et sociale.</a:t>
            </a:r>
          </a:p>
          <a:p>
            <a:r>
              <a:rPr lang="fr-FR" sz="2000" dirty="0">
                <a:solidFill>
                  <a:srgbClr val="275662"/>
                </a:solidFill>
              </a:rPr>
              <a:t> </a:t>
            </a:r>
          </a:p>
          <a:p>
            <a:pPr marL="342900" indent="-342900">
              <a:buBlip>
                <a:blip r:embed="rId3"/>
              </a:buBlip>
            </a:pPr>
            <a:r>
              <a:rPr lang="fr-FR" sz="2000" dirty="0">
                <a:solidFill>
                  <a:srgbClr val="275662"/>
                </a:solidFill>
              </a:rPr>
              <a:t>Des relations construites dans la durée avec les associations et ONG</a:t>
            </a:r>
          </a:p>
          <a:p>
            <a:pPr marL="342900" indent="-342900">
              <a:buBlip>
                <a:blip r:embed="rId3"/>
              </a:buBlip>
            </a:pPr>
            <a:r>
              <a:rPr lang="fr-FR" sz="2000" dirty="0">
                <a:solidFill>
                  <a:srgbClr val="275662"/>
                </a:solidFill>
              </a:rPr>
              <a:t>Un soutien affirmé aux démarches participatives de recherche. 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800100" cy="95250"/>
          </a:xfrm>
          <a:prstGeom prst="rect">
            <a:avLst/>
          </a:prstGeom>
          <a:solidFill>
            <a:srgbClr val="66C1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1091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394</TotalTime>
  <Words>915</Words>
  <Application>Microsoft Macintosh PowerPoint</Application>
  <PresentationFormat>Affichage à l'écran (4:3)</PresentationFormat>
  <Paragraphs>155</Paragraphs>
  <Slides>13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INRA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Arnaud Veldeman</dc:creator>
  <cp:lastModifiedBy>Microsoft Office User</cp:lastModifiedBy>
  <cp:revision>38</cp:revision>
  <dcterms:created xsi:type="dcterms:W3CDTF">2020-07-08T07:45:19Z</dcterms:created>
  <dcterms:modified xsi:type="dcterms:W3CDTF">2020-07-10T09:52:51Z</dcterms:modified>
</cp:coreProperties>
</file>