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662"/>
    <a:srgbClr val="66C1BF"/>
    <a:srgbClr val="ED6E6C"/>
    <a:srgbClr val="00A3A6"/>
    <a:srgbClr val="797870"/>
    <a:srgbClr val="008C8E"/>
    <a:srgbClr val="C4C4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66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75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3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6441358"/>
            <a:ext cx="9144000" cy="3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inrae.fr/nous-connaitre/organigramme#gouvernanc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image" Target="../media/image7.png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gif"/><Relationship Id="rId15" Type="http://schemas.openxmlformats.org/officeDocument/2006/relationships/image" Target="../media/image2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02058"/>
            <a:ext cx="1433512" cy="3748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4715479"/>
            <a:ext cx="5221206" cy="29467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5810250"/>
            <a:ext cx="4857750" cy="533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05" y="3638550"/>
            <a:ext cx="389620" cy="5673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6400801"/>
            <a:ext cx="9144001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1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Le soutien aux politiques publiques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3900" y="1838831"/>
            <a:ext cx="7353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00A3A6"/>
                </a:solidFill>
              </a:rPr>
              <a:t>Animer et soutenir </a:t>
            </a:r>
            <a:r>
              <a:rPr lang="fr-FR" sz="2000" dirty="0">
                <a:solidFill>
                  <a:srgbClr val="275662"/>
                </a:solidFill>
              </a:rPr>
              <a:t>l’activité en interne pour anticiper les défis sociétaux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00A3A6"/>
                </a:solidFill>
              </a:rPr>
              <a:t>Développer</a:t>
            </a:r>
            <a:r>
              <a:rPr lang="fr-FR" sz="2000" dirty="0">
                <a:solidFill>
                  <a:srgbClr val="275662"/>
                </a:solidFill>
              </a:rPr>
              <a:t> des dispositifs et processus participatifs innovants d’expertise et d’appui aux politiques publiques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00A3A6"/>
                </a:solidFill>
              </a:rPr>
              <a:t>Aider</a:t>
            </a:r>
            <a:r>
              <a:rPr lang="fr-FR" sz="2000" dirty="0">
                <a:solidFill>
                  <a:srgbClr val="275662"/>
                </a:solidFill>
              </a:rPr>
              <a:t> les décideurs et scientifiques à faire émerger de nouveaux projets de recherche au service de l’appui aux politiques publiques, en France comme à l’étranger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3900" y="4555292"/>
            <a:ext cx="735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5662"/>
                </a:solidFill>
              </a:rPr>
              <a:t>Une offre complète d’</a:t>
            </a:r>
            <a:r>
              <a:rPr lang="fr-FR" sz="2000" b="1" dirty="0">
                <a:solidFill>
                  <a:srgbClr val="275662"/>
                </a:solidFill>
              </a:rPr>
              <a:t>actions</a:t>
            </a:r>
            <a:r>
              <a:rPr lang="fr-FR" sz="2000" dirty="0">
                <a:solidFill>
                  <a:srgbClr val="275662"/>
                </a:solidFill>
              </a:rPr>
              <a:t> 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3900" y="4969639"/>
            <a:ext cx="3590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Expertises scientifiques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Prospectives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Recherche pour et sur les politiques publiques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14825" y="4969639"/>
            <a:ext cx="3590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Etudes avancées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Plateformes de données 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Formation et sensibilisation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23900" y="673214"/>
            <a:ext cx="8039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275662"/>
              </a:solidFill>
            </a:endParaRPr>
          </a:p>
          <a:p>
            <a:r>
              <a:rPr lang="fr-FR" sz="2000" dirty="0">
                <a:solidFill>
                  <a:srgbClr val="275662"/>
                </a:solidFill>
              </a:rPr>
              <a:t>A l’interface entre science, société et action publique, les activités d’expertise et d’appui aux politiques publiques (</a:t>
            </a:r>
            <a:r>
              <a:rPr lang="fr-FR" sz="2000" b="1" dirty="0">
                <a:solidFill>
                  <a:srgbClr val="275662"/>
                </a:solidFill>
              </a:rPr>
              <a:t>EAPP</a:t>
            </a:r>
            <a:r>
              <a:rPr lang="fr-FR" sz="2000" dirty="0">
                <a:solidFill>
                  <a:srgbClr val="275662"/>
                </a:solidFill>
              </a:rPr>
              <a:t>), sont en grande synergie avec les activités de recherche.</a:t>
            </a:r>
          </a:p>
        </p:txBody>
      </p:sp>
    </p:spTree>
    <p:extLst>
      <p:ext uri="{BB962C8B-B14F-4D97-AF65-F5344CB8AC3E}">
        <p14:creationId xmlns:p14="http://schemas.microsoft.com/office/powerpoint/2010/main" val="123840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Partenariats &amp; Innovation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3900" y="1255263"/>
            <a:ext cx="79865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15</a:t>
            </a:r>
            <a:r>
              <a:rPr lang="fr-FR" sz="2000" dirty="0">
                <a:solidFill>
                  <a:srgbClr val="275662"/>
                </a:solidFill>
              </a:rPr>
              <a:t> domaines d’innovation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148</a:t>
            </a:r>
            <a:r>
              <a:rPr lang="fr-FR" sz="2000" dirty="0">
                <a:solidFill>
                  <a:srgbClr val="275662"/>
                </a:solidFill>
              </a:rPr>
              <a:t> nouvelles déclarations d’invention et de résultats valorisables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38</a:t>
            </a:r>
            <a:r>
              <a:rPr lang="fr-FR" sz="2000" dirty="0">
                <a:solidFill>
                  <a:srgbClr val="275662"/>
                </a:solidFill>
              </a:rPr>
              <a:t> demandes de brevets déposées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97</a:t>
            </a:r>
            <a:r>
              <a:rPr lang="fr-FR" sz="2000" dirty="0">
                <a:solidFill>
                  <a:srgbClr val="275662"/>
                </a:solidFill>
              </a:rPr>
              <a:t> nouvelles licences sur brevets, savoir-faire, logiciels et COV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143</a:t>
            </a:r>
            <a:r>
              <a:rPr lang="fr-FR" sz="2000" dirty="0">
                <a:solidFill>
                  <a:srgbClr val="275662"/>
                </a:solidFill>
              </a:rPr>
              <a:t> start-up créées dans l’environnement INRAE depuis 1999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23900" y="3538417"/>
            <a:ext cx="3800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5662"/>
                </a:solidFill>
              </a:rPr>
              <a:t>Un </a:t>
            </a:r>
            <a:r>
              <a:rPr lang="fr-FR" sz="2000" b="1" dirty="0">
                <a:solidFill>
                  <a:srgbClr val="275662"/>
                </a:solidFill>
              </a:rPr>
              <a:t>réseau</a:t>
            </a:r>
            <a:r>
              <a:rPr lang="fr-FR" sz="2000" dirty="0">
                <a:solidFill>
                  <a:srgbClr val="275662"/>
                </a:solidFill>
              </a:rPr>
              <a:t> mobilisé</a:t>
            </a:r>
          </a:p>
          <a:p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40</a:t>
            </a:r>
            <a:r>
              <a:rPr lang="fr-FR" sz="2000" dirty="0">
                <a:solidFill>
                  <a:srgbClr val="275662"/>
                </a:solidFill>
              </a:rPr>
              <a:t> ingénieurs de projets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en partenariat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15</a:t>
            </a:r>
            <a:r>
              <a:rPr lang="fr-FR" sz="2000" dirty="0">
                <a:solidFill>
                  <a:srgbClr val="275662"/>
                </a:solidFill>
              </a:rPr>
              <a:t> chargés de partenariat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et d’innovation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10</a:t>
            </a:r>
            <a:r>
              <a:rPr lang="fr-FR" sz="2000" dirty="0">
                <a:solidFill>
                  <a:srgbClr val="275662"/>
                </a:solidFill>
              </a:rPr>
              <a:t> chargés de valorisation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900" y="711666"/>
            <a:ext cx="76009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75662"/>
                </a:solidFill>
              </a:rPr>
              <a:t>450 partenaires socio-économiques</a:t>
            </a:r>
            <a:br>
              <a:rPr lang="fr-FR" sz="2000" b="1" dirty="0">
                <a:solidFill>
                  <a:srgbClr val="275662"/>
                </a:solidFill>
              </a:rPr>
            </a:br>
            <a:r>
              <a:rPr lang="fr-FR" dirty="0">
                <a:solidFill>
                  <a:srgbClr val="66C1BF"/>
                </a:solidFill>
              </a:rPr>
              <a:t>(chiffres 2019)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559" y="1255263"/>
            <a:ext cx="1275523" cy="2118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3538417"/>
            <a:ext cx="1143000" cy="762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524375" y="3538417"/>
            <a:ext cx="3800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5662"/>
                </a:solidFill>
              </a:rPr>
              <a:t>Une animation scientifique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autour de </a:t>
            </a:r>
            <a:r>
              <a:rPr lang="fr-FR" sz="2000" b="1" dirty="0">
                <a:solidFill>
                  <a:srgbClr val="275662"/>
                </a:solidFill>
              </a:rPr>
              <a:t>5 instituts Carnot</a:t>
            </a:r>
          </a:p>
          <a:p>
            <a:endParaRPr lang="fr-FR" sz="2000" b="1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Plant2Pro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France Futur Elevage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 err="1">
                <a:solidFill>
                  <a:srgbClr val="275662"/>
                </a:solidFill>
              </a:rPr>
              <a:t>Qualiment</a:t>
            </a:r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3BCAR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Eau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172103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Données &amp; chiffres clés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3900" y="711666"/>
            <a:ext cx="760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75662"/>
                </a:solidFill>
              </a:rPr>
              <a:t>INRAE en 2020</a:t>
            </a:r>
            <a:endParaRPr lang="fr-FR" sz="2000" b="1" spc="-150" dirty="0">
              <a:solidFill>
                <a:srgbClr val="275662"/>
              </a:solidFill>
              <a:latin typeface="+mj-lt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23900" y="4139232"/>
            <a:ext cx="8029576" cy="2041468"/>
            <a:chOff x="723900" y="3626852"/>
            <a:chExt cx="8029576" cy="2041468"/>
          </a:xfrm>
        </p:grpSpPr>
        <p:sp>
          <p:nvSpPr>
            <p:cNvPr id="7" name="ZoneTexte 6"/>
            <p:cNvSpPr txBox="1"/>
            <p:nvPr/>
          </p:nvSpPr>
          <p:spPr>
            <a:xfrm>
              <a:off x="723900" y="3626852"/>
              <a:ext cx="80295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275662"/>
                  </a:solidFill>
                </a:rPr>
                <a:t>Plus d'un </a:t>
              </a:r>
              <a:r>
                <a:rPr lang="fr-FR" sz="2000" b="1" dirty="0">
                  <a:solidFill>
                    <a:srgbClr val="275662"/>
                  </a:solidFill>
                </a:rPr>
                <a:t>milliard d'euros </a:t>
              </a:r>
              <a:r>
                <a:rPr lang="fr-FR" sz="2000" dirty="0">
                  <a:solidFill>
                    <a:srgbClr val="275662"/>
                  </a:solidFill>
                </a:rPr>
                <a:t>de budget</a:t>
              </a:r>
            </a:p>
            <a:p>
              <a:pPr marL="800100" lvl="1" indent="-342900">
                <a:buBlip>
                  <a:blip r:embed="rId3"/>
                </a:buBlip>
              </a:pPr>
              <a:r>
                <a:rPr lang="fr-FR" sz="2000" dirty="0">
                  <a:solidFill>
                    <a:srgbClr val="275662"/>
                  </a:solidFill>
                </a:rPr>
                <a:t>Subvention pour charge de service public </a:t>
              </a:r>
              <a:r>
                <a:rPr lang="fr-FR" sz="2000" dirty="0">
                  <a:solidFill>
                    <a:srgbClr val="00A3A6"/>
                  </a:solidFill>
                </a:rPr>
                <a:t>78,3%</a:t>
              </a:r>
            </a:p>
            <a:p>
              <a:pPr marL="800100" lvl="1" indent="-342900">
                <a:buBlip>
                  <a:blip r:embed="rId3"/>
                </a:buBlip>
              </a:pPr>
              <a:r>
                <a:rPr lang="fr-FR" sz="2000" dirty="0">
                  <a:solidFill>
                    <a:srgbClr val="275662"/>
                  </a:solidFill>
                </a:rPr>
                <a:t>Ressources propres </a:t>
              </a:r>
              <a:r>
                <a:rPr lang="fr-FR" sz="2000" dirty="0">
                  <a:solidFill>
                    <a:srgbClr val="00A3A6"/>
                  </a:solidFill>
                </a:rPr>
                <a:t>21,7%</a:t>
              </a:r>
              <a:br>
                <a:rPr lang="fr-FR" sz="2000" dirty="0">
                  <a:solidFill>
                    <a:srgbClr val="275662"/>
                  </a:solidFill>
                </a:rPr>
              </a:br>
              <a:endParaRPr lang="fr-FR" sz="2000" dirty="0">
                <a:solidFill>
                  <a:srgbClr val="275662"/>
                </a:solidFill>
              </a:endParaRPr>
            </a:p>
            <a:p>
              <a:r>
                <a:rPr lang="fr-FR" sz="2000" b="1" dirty="0">
                  <a:solidFill>
                    <a:srgbClr val="275662"/>
                  </a:solidFill>
                </a:rPr>
                <a:t>1</a:t>
              </a:r>
              <a:r>
                <a:rPr lang="fr-FR" sz="2000" b="1" baseline="30000" dirty="0">
                  <a:solidFill>
                    <a:srgbClr val="275662"/>
                  </a:solidFill>
                </a:rPr>
                <a:t>er</a:t>
              </a:r>
              <a:r>
                <a:rPr lang="fr-FR" sz="2000" dirty="0">
                  <a:solidFill>
                    <a:srgbClr val="275662"/>
                  </a:solidFill>
                </a:rPr>
                <a:t> établissement de recherche labellisé</a:t>
              </a:r>
              <a:br>
                <a:rPr lang="fr-FR" sz="2000" dirty="0">
                  <a:solidFill>
                    <a:srgbClr val="275662"/>
                  </a:solidFill>
                </a:rPr>
              </a:br>
              <a:r>
                <a:rPr lang="fr-FR" sz="2000" dirty="0">
                  <a:solidFill>
                    <a:srgbClr val="275662"/>
                  </a:solidFill>
                </a:rPr>
                <a:t>Egalité et Diversité</a:t>
              </a: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215" y="4982520"/>
              <a:ext cx="1352550" cy="6858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22625"/>
            <a:ext cx="5293995" cy="27336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C2CDD32-B694-D349-AA28-F00EF7B9A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95" y="1222625"/>
            <a:ext cx="2452407" cy="232196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E900B29-5949-FF45-9FC5-E9A02AACE5DC}"/>
              </a:ext>
            </a:extLst>
          </p:cNvPr>
          <p:cNvSpPr txBox="1"/>
          <p:nvPr/>
        </p:nvSpPr>
        <p:spPr>
          <a:xfrm>
            <a:off x="6411074" y="714415"/>
            <a:ext cx="191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7566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Gouvernance</a:t>
            </a:r>
            <a:endParaRPr lang="fr-FR" sz="2000" b="1" dirty="0">
              <a:solidFill>
                <a:srgbClr val="2756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Nous retrouver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06288" y="4001825"/>
            <a:ext cx="8029576" cy="1324243"/>
            <a:chOff x="393452" y="1362081"/>
            <a:chExt cx="8029576" cy="1324243"/>
          </a:xfrm>
        </p:grpSpPr>
        <p:sp>
          <p:nvSpPr>
            <p:cNvPr id="9" name="ZoneTexte 8"/>
            <p:cNvSpPr txBox="1"/>
            <p:nvPr/>
          </p:nvSpPr>
          <p:spPr>
            <a:xfrm>
              <a:off x="393452" y="1362081"/>
              <a:ext cx="8029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rgbClr val="275662"/>
                  </a:solidFill>
                </a:rPr>
                <a:t>Rejoignez-nous sur :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399" y="1847002"/>
              <a:ext cx="2021681" cy="31432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393452" y="2286214"/>
              <a:ext cx="8029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ED6E6C"/>
                  </a:solidFill>
                </a:rPr>
                <a:t>Inrae.fr</a:t>
              </a:r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486711"/>
            <a:ext cx="4057650" cy="18373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05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24325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1539" y="394991"/>
            <a:ext cx="225673" cy="32861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85" y="774613"/>
            <a:ext cx="5402580" cy="54025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3900" y="995198"/>
            <a:ext cx="7600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pc="-150">
                <a:solidFill>
                  <a:srgbClr val="66C1BF"/>
                </a:solidFill>
                <a:latin typeface="+mj-lt"/>
              </a:rPr>
              <a:t>INRAE, parce </a:t>
            </a:r>
            <a:r>
              <a:rPr lang="fr-FR" sz="2800" spc="-150" dirty="0">
                <a:solidFill>
                  <a:srgbClr val="66C1BF"/>
                </a:solidFill>
                <a:latin typeface="+mj-lt"/>
              </a:rPr>
              <a:t>qu’on n’a jamais autant </a:t>
            </a:r>
            <a:r>
              <a:rPr lang="fr-FR" sz="2800" spc="-150">
                <a:solidFill>
                  <a:srgbClr val="66C1BF"/>
                </a:solidFill>
                <a:latin typeface="+mj-lt"/>
              </a:rPr>
              <a:t>eu besoin</a:t>
            </a:r>
          </a:p>
          <a:p>
            <a:pPr algn="ctr"/>
            <a:r>
              <a:rPr lang="fr-FR" sz="2800" spc="-150" dirty="0">
                <a:solidFill>
                  <a:srgbClr val="66C1BF"/>
                </a:solidFill>
                <a:latin typeface="+mj-lt"/>
              </a:rPr>
              <a:t>de recherche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85477" y="2225439"/>
            <a:ext cx="66064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5662"/>
                </a:solidFill>
              </a:rPr>
              <a:t>Des modifications majeures à l’échelle planétaire</a:t>
            </a:r>
          </a:p>
          <a:p>
            <a:r>
              <a:rPr lang="fr-FR" dirty="0">
                <a:solidFill>
                  <a:srgbClr val="275662"/>
                </a:solidFill>
              </a:rPr>
              <a:t>Changement climatique, érosion de la biodiversité, dégradation des milieux (sols, air, eaux), épuisement des ressources fossiles, pollutions, croissance démographique dans les zones urbaines, malnutrition…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85477" y="3924317"/>
            <a:ext cx="6606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5662"/>
                </a:solidFill>
              </a:rPr>
              <a:t>Des défis scientifiques pour l’</a:t>
            </a:r>
            <a:r>
              <a:rPr lang="fr-FR" b="1" dirty="0">
                <a:solidFill>
                  <a:srgbClr val="275662"/>
                </a:solidFill>
              </a:rPr>
              <a:t>agriculture</a:t>
            </a:r>
            <a:r>
              <a:rPr lang="fr-FR" dirty="0">
                <a:solidFill>
                  <a:srgbClr val="275662"/>
                </a:solidFill>
              </a:rPr>
              <a:t>, l’</a:t>
            </a:r>
            <a:r>
              <a:rPr lang="fr-FR" b="1" dirty="0">
                <a:solidFill>
                  <a:srgbClr val="275662"/>
                </a:solidFill>
              </a:rPr>
              <a:t>alimentation</a:t>
            </a:r>
            <a:r>
              <a:rPr lang="fr-FR" dirty="0">
                <a:solidFill>
                  <a:srgbClr val="275662"/>
                </a:solidFill>
              </a:rPr>
              <a:t> et l’</a:t>
            </a:r>
            <a:r>
              <a:rPr lang="fr-FR" b="1" dirty="0">
                <a:solidFill>
                  <a:srgbClr val="275662"/>
                </a:solidFill>
              </a:rPr>
              <a:t>environnement</a:t>
            </a:r>
            <a:r>
              <a:rPr lang="fr-FR" dirty="0">
                <a:solidFill>
                  <a:srgbClr val="275662"/>
                </a:solidFill>
              </a:rPr>
              <a:t> nécessitant des approches intégrées :</a:t>
            </a:r>
            <a:br>
              <a:rPr lang="fr-FR" dirty="0">
                <a:solidFill>
                  <a:srgbClr val="275662"/>
                </a:solidFill>
              </a:rPr>
            </a:br>
            <a:endParaRPr lang="fr-FR" dirty="0">
              <a:solidFill>
                <a:srgbClr val="275662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fr-FR" dirty="0">
                <a:solidFill>
                  <a:srgbClr val="275662"/>
                </a:solidFill>
              </a:rPr>
              <a:t>Transition écologique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>
                <a:solidFill>
                  <a:srgbClr val="275662"/>
                </a:solidFill>
              </a:rPr>
              <a:t>Alimentation saine et durable pour tous</a:t>
            </a:r>
          </a:p>
          <a:p>
            <a:pPr marL="285750" indent="-285750">
              <a:buBlip>
                <a:blip r:embed="rId4"/>
              </a:buBlip>
            </a:pPr>
            <a:r>
              <a:rPr lang="fr-FR" dirty="0">
                <a:solidFill>
                  <a:srgbClr val="275662"/>
                </a:solidFill>
              </a:rPr>
              <a:t>Usages complémentaires des </a:t>
            </a:r>
            <a:r>
              <a:rPr lang="fr-FR" dirty="0" err="1">
                <a:solidFill>
                  <a:srgbClr val="275662"/>
                </a:solidFill>
              </a:rPr>
              <a:t>bioressources</a:t>
            </a:r>
            <a:r>
              <a:rPr lang="fr-FR" dirty="0">
                <a:solidFill>
                  <a:srgbClr val="275662"/>
                </a:solidFill>
              </a:rPr>
              <a:t> et </a:t>
            </a:r>
            <a:r>
              <a:rPr lang="fr-FR" dirty="0" err="1">
                <a:solidFill>
                  <a:srgbClr val="275662"/>
                </a:solidFill>
              </a:rPr>
              <a:t>bioéconomie</a:t>
            </a:r>
            <a:endParaRPr lang="fr-FR" dirty="0">
              <a:solidFill>
                <a:srgbClr val="275662"/>
              </a:solidFill>
            </a:endParaRPr>
          </a:p>
          <a:p>
            <a:pPr marL="285750" indent="-285750">
              <a:buBlip>
                <a:blip r:embed="rId4"/>
              </a:buBlip>
            </a:pPr>
            <a:r>
              <a:rPr lang="fr-FR" dirty="0">
                <a:solidFill>
                  <a:srgbClr val="275662"/>
                </a:solidFill>
              </a:rPr>
              <a:t>Biodiversité et gestion adaptative des ressources</a:t>
            </a:r>
          </a:p>
        </p:txBody>
      </p:sp>
    </p:spTree>
    <p:extLst>
      <p:ext uri="{BB962C8B-B14F-4D97-AF65-F5344CB8AC3E}">
        <p14:creationId xmlns:p14="http://schemas.microsoft.com/office/powerpoint/2010/main" val="323335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Un leader mondial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042660"/>
            <a:ext cx="8096250" cy="28860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57325" y="3362325"/>
            <a:ext cx="67722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75662"/>
                </a:solidFill>
              </a:rPr>
              <a:t>3</a:t>
            </a:r>
            <a:r>
              <a:rPr lang="fr-FR" sz="2000" b="1" baseline="30000" dirty="0">
                <a:solidFill>
                  <a:srgbClr val="275662"/>
                </a:solidFill>
              </a:rPr>
              <a:t>e</a:t>
            </a:r>
            <a:r>
              <a:rPr lang="fr-FR" sz="2000" dirty="0">
                <a:solidFill>
                  <a:srgbClr val="008C8E"/>
                </a:solidFill>
              </a:rPr>
              <a:t> en sciences agricoles</a:t>
            </a:r>
            <a:r>
              <a:rPr lang="fr-FR" sz="2000" dirty="0">
                <a:solidFill>
                  <a:srgbClr val="ED6E6C"/>
                </a:solidFill>
              </a:rPr>
              <a:t>*</a:t>
            </a:r>
            <a:br>
              <a:rPr lang="fr-FR" sz="2000" dirty="0">
                <a:solidFill>
                  <a:srgbClr val="008C8E"/>
                </a:solidFill>
              </a:rPr>
            </a:br>
            <a:r>
              <a:rPr lang="fr-FR" sz="2000" b="1" dirty="0">
                <a:solidFill>
                  <a:srgbClr val="275662"/>
                </a:solidFill>
              </a:rPr>
              <a:t>4</a:t>
            </a:r>
            <a:r>
              <a:rPr lang="fr-FR" sz="2000" b="1" baseline="30000" dirty="0">
                <a:solidFill>
                  <a:srgbClr val="275662"/>
                </a:solidFill>
              </a:rPr>
              <a:t>e</a:t>
            </a:r>
            <a:r>
              <a:rPr lang="fr-FR" sz="2000" dirty="0">
                <a:solidFill>
                  <a:srgbClr val="008C8E"/>
                </a:solidFill>
              </a:rPr>
              <a:t> en sciences de l’animal et du végétal</a:t>
            </a:r>
            <a:r>
              <a:rPr lang="fr-FR" sz="2000" dirty="0">
                <a:solidFill>
                  <a:srgbClr val="ED6E6C"/>
                </a:solidFill>
              </a:rPr>
              <a:t>*</a:t>
            </a:r>
            <a:br>
              <a:rPr lang="fr-FR" sz="2000" dirty="0">
                <a:solidFill>
                  <a:srgbClr val="008C8E"/>
                </a:solidFill>
              </a:rPr>
            </a:br>
            <a:r>
              <a:rPr lang="fr-FR" sz="2000" b="1" dirty="0">
                <a:solidFill>
                  <a:srgbClr val="275662"/>
                </a:solidFill>
              </a:rPr>
              <a:t>4</a:t>
            </a:r>
            <a:r>
              <a:rPr lang="fr-FR" sz="2000" b="1" baseline="30000" dirty="0">
                <a:solidFill>
                  <a:srgbClr val="275662"/>
                </a:solidFill>
              </a:rPr>
              <a:t>e</a:t>
            </a:r>
            <a:r>
              <a:rPr lang="fr-FR" sz="2000" dirty="0">
                <a:solidFill>
                  <a:srgbClr val="ED6E6C"/>
                </a:solidFill>
              </a:rPr>
              <a:t> </a:t>
            </a:r>
            <a:r>
              <a:rPr lang="fr-FR" sz="2000" dirty="0">
                <a:solidFill>
                  <a:srgbClr val="008C8E"/>
                </a:solidFill>
              </a:rPr>
              <a:t>en sciences de l’aliment</a:t>
            </a:r>
            <a:r>
              <a:rPr lang="fr-FR" sz="2000" dirty="0">
                <a:solidFill>
                  <a:srgbClr val="ED6E6C"/>
                </a:solidFill>
              </a:rPr>
              <a:t>*</a:t>
            </a:r>
            <a:br>
              <a:rPr lang="fr-FR" sz="2000" dirty="0">
                <a:solidFill>
                  <a:srgbClr val="008C8E"/>
                </a:solidFill>
              </a:rPr>
            </a:br>
            <a:r>
              <a:rPr lang="fr-FR" sz="2000" b="1" dirty="0">
                <a:solidFill>
                  <a:srgbClr val="275662"/>
                </a:solidFill>
              </a:rPr>
              <a:t>10</a:t>
            </a:r>
            <a:r>
              <a:rPr lang="fr-FR" sz="2000" b="1" baseline="30000" dirty="0">
                <a:solidFill>
                  <a:srgbClr val="275662"/>
                </a:solidFill>
              </a:rPr>
              <a:t>e</a:t>
            </a:r>
            <a:r>
              <a:rPr lang="fr-FR" sz="2000" dirty="0">
                <a:solidFill>
                  <a:srgbClr val="008C8E"/>
                </a:solidFill>
              </a:rPr>
              <a:t> en écologie et environnement</a:t>
            </a:r>
            <a:r>
              <a:rPr lang="fr-FR" sz="2000" dirty="0">
                <a:solidFill>
                  <a:srgbClr val="ED6E6C"/>
                </a:solidFill>
              </a:rPr>
              <a:t>*</a:t>
            </a:r>
            <a:br>
              <a:rPr lang="fr-FR" sz="2000" dirty="0">
                <a:solidFill>
                  <a:srgbClr val="008C8E"/>
                </a:solidFill>
              </a:rPr>
            </a:br>
            <a:br>
              <a:rPr lang="fr-FR" sz="2000" dirty="0">
                <a:solidFill>
                  <a:srgbClr val="008C8E"/>
                </a:solidFill>
              </a:rPr>
            </a:br>
            <a:r>
              <a:rPr lang="fr-FR" sz="1400" dirty="0">
                <a:solidFill>
                  <a:srgbClr val="ED6E6C"/>
                </a:solidFill>
              </a:rPr>
              <a:t>*Classement mondial en terme de publications scientifiques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45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Nos 18 centres de recherche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3900" y="80897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275662"/>
                </a:solidFill>
              </a:rPr>
              <a:t>En partenariat avec </a:t>
            </a:r>
            <a:r>
              <a:rPr lang="fr-FR" b="1" dirty="0">
                <a:solidFill>
                  <a:srgbClr val="275662"/>
                </a:solidFill>
              </a:rPr>
              <a:t>33 sites universitaires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1752600"/>
            <a:ext cx="5514975" cy="431708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10125" y="1964204"/>
            <a:ext cx="23526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ED6E6C"/>
                </a:solidFill>
              </a:rPr>
              <a:t>1. </a:t>
            </a:r>
            <a:r>
              <a:rPr lang="fr-FR" sz="1000" b="1" dirty="0">
                <a:solidFill>
                  <a:srgbClr val="275662"/>
                </a:solidFill>
              </a:rPr>
              <a:t>Antilles-Guyane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Harry </a:t>
            </a:r>
            <a:r>
              <a:rPr lang="fr-FR" sz="1000" dirty="0" err="1">
                <a:solidFill>
                  <a:srgbClr val="00A3A6"/>
                </a:solidFill>
              </a:rPr>
              <a:t>Ozier</a:t>
            </a:r>
            <a:r>
              <a:rPr lang="fr-FR" sz="1000" dirty="0">
                <a:solidFill>
                  <a:srgbClr val="00A3A6"/>
                </a:solidFill>
              </a:rPr>
              <a:t>-Lafontaine</a:t>
            </a:r>
          </a:p>
          <a:p>
            <a:r>
              <a:rPr lang="fr-FR" sz="1000" b="1" dirty="0">
                <a:solidFill>
                  <a:srgbClr val="ED6E6C"/>
                </a:solidFill>
              </a:rPr>
              <a:t>2. </a:t>
            </a:r>
            <a:r>
              <a:rPr lang="fr-FR" sz="1000" b="1" dirty="0">
                <a:solidFill>
                  <a:srgbClr val="275662"/>
                </a:solidFill>
              </a:rPr>
              <a:t>Bourgogne-Franche-Comté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Présidente : Nathalie Munier </a:t>
            </a:r>
            <a:r>
              <a:rPr lang="fr-FR" sz="1000" dirty="0" err="1">
                <a:solidFill>
                  <a:srgbClr val="00A3A6"/>
                </a:solidFill>
              </a:rPr>
              <a:t>Jolain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b="1" dirty="0">
                <a:solidFill>
                  <a:srgbClr val="ED6E6C"/>
                </a:solidFill>
              </a:rPr>
              <a:t>3. </a:t>
            </a:r>
            <a:r>
              <a:rPr lang="fr-FR" sz="1000" b="1" dirty="0">
                <a:solidFill>
                  <a:srgbClr val="275662"/>
                </a:solidFill>
              </a:rPr>
              <a:t>Bretagne-Normandie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Présidente : Hélène Lucas</a:t>
            </a:r>
          </a:p>
          <a:p>
            <a:r>
              <a:rPr lang="fr-FR" sz="1000" b="1" dirty="0">
                <a:solidFill>
                  <a:srgbClr val="ED6E6C"/>
                </a:solidFill>
              </a:rPr>
              <a:t>4. </a:t>
            </a:r>
            <a:r>
              <a:rPr lang="fr-FR" sz="1000" b="1" dirty="0">
                <a:solidFill>
                  <a:srgbClr val="275662"/>
                </a:solidFill>
              </a:rPr>
              <a:t>Clermont-Auvergne-Rhône-Alpes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Emmanuel Hugo</a:t>
            </a:r>
          </a:p>
          <a:p>
            <a:r>
              <a:rPr lang="fr-FR" sz="1000" b="1" dirty="0">
                <a:solidFill>
                  <a:srgbClr val="ED6E6C"/>
                </a:solidFill>
              </a:rPr>
              <a:t>5. </a:t>
            </a:r>
            <a:r>
              <a:rPr lang="fr-FR" sz="1000" b="1" dirty="0">
                <a:solidFill>
                  <a:srgbClr val="275662"/>
                </a:solidFill>
              </a:rPr>
              <a:t>Lyon-Grenoble-Auvergne-Rhône</a:t>
            </a:r>
          </a:p>
          <a:p>
            <a:r>
              <a:rPr lang="fr-FR" sz="1000" b="1" dirty="0">
                <a:solidFill>
                  <a:srgbClr val="275662"/>
                </a:solidFill>
              </a:rPr>
              <a:t>-Alpes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Pascal </a:t>
            </a:r>
            <a:r>
              <a:rPr lang="fr-FR" sz="1000" dirty="0" err="1">
                <a:solidFill>
                  <a:srgbClr val="00A3A6"/>
                </a:solidFill>
              </a:rPr>
              <a:t>Boistard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b="1" dirty="0">
                <a:solidFill>
                  <a:srgbClr val="ED6E6C"/>
                </a:solidFill>
              </a:rPr>
              <a:t>6. </a:t>
            </a:r>
            <a:r>
              <a:rPr lang="fr-FR" sz="1000" b="1" dirty="0">
                <a:solidFill>
                  <a:srgbClr val="275662"/>
                </a:solidFill>
              </a:rPr>
              <a:t>Corse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François </a:t>
            </a:r>
            <a:r>
              <a:rPr lang="fr-FR" sz="1000" dirty="0" err="1">
                <a:solidFill>
                  <a:srgbClr val="00A3A6"/>
                </a:solidFill>
              </a:rPr>
              <a:t>Casabianca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b="1" dirty="0">
                <a:solidFill>
                  <a:srgbClr val="ED6E6C"/>
                </a:solidFill>
              </a:rPr>
              <a:t>7. </a:t>
            </a:r>
            <a:r>
              <a:rPr lang="fr-FR" sz="1000" b="1" dirty="0">
                <a:solidFill>
                  <a:srgbClr val="275662"/>
                </a:solidFill>
              </a:rPr>
              <a:t>Grand Est-Colmar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Serge </a:t>
            </a:r>
            <a:r>
              <a:rPr lang="fr-FR" sz="1000" dirty="0" err="1">
                <a:solidFill>
                  <a:srgbClr val="00A3A6"/>
                </a:solidFill>
              </a:rPr>
              <a:t>Kauffmann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b="1" dirty="0">
                <a:solidFill>
                  <a:srgbClr val="ED6E6C"/>
                </a:solidFill>
              </a:rPr>
              <a:t>8. </a:t>
            </a:r>
            <a:r>
              <a:rPr lang="fr-FR" sz="1000" b="1" dirty="0">
                <a:solidFill>
                  <a:srgbClr val="275662"/>
                </a:solidFill>
              </a:rPr>
              <a:t>Grand Est-Nancy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Présidente : Meriem Fournier</a:t>
            </a:r>
          </a:p>
          <a:p>
            <a:r>
              <a:rPr lang="fr-FR" sz="1000" b="1" dirty="0">
                <a:solidFill>
                  <a:srgbClr val="ED6E6C"/>
                </a:solidFill>
              </a:rPr>
              <a:t>9. </a:t>
            </a:r>
            <a:r>
              <a:rPr lang="fr-FR" sz="1000" b="1" dirty="0">
                <a:solidFill>
                  <a:srgbClr val="275662"/>
                </a:solidFill>
              </a:rPr>
              <a:t>Hauts-de-France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Jean </a:t>
            </a:r>
            <a:r>
              <a:rPr lang="fr-FR" sz="1000" dirty="0" err="1">
                <a:solidFill>
                  <a:srgbClr val="00A3A6"/>
                </a:solidFill>
              </a:rPr>
              <a:t>Tayeb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b="1" dirty="0">
                <a:solidFill>
                  <a:srgbClr val="ED6E6C"/>
                </a:solidFill>
              </a:rPr>
              <a:t>10. </a:t>
            </a:r>
            <a:r>
              <a:rPr lang="fr-FR" sz="1000" b="1" dirty="0">
                <a:solidFill>
                  <a:srgbClr val="275662"/>
                </a:solidFill>
              </a:rPr>
              <a:t>Île-de-France-Jouy-en-</a:t>
            </a:r>
            <a:r>
              <a:rPr lang="fr-FR" sz="1000" b="1" dirty="0" err="1">
                <a:solidFill>
                  <a:srgbClr val="275662"/>
                </a:solidFill>
              </a:rPr>
              <a:t>Josa</a:t>
            </a:r>
            <a:endParaRPr lang="fr-FR" sz="1000" b="1" dirty="0">
              <a:solidFill>
                <a:srgbClr val="275662"/>
              </a:solidFill>
            </a:endParaRPr>
          </a:p>
          <a:p>
            <a:r>
              <a:rPr lang="fr-FR" sz="1000" b="1" dirty="0">
                <a:solidFill>
                  <a:srgbClr val="275662"/>
                </a:solidFill>
              </a:rPr>
              <a:t>s-Antony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Thierry Pineau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948487" y="1964204"/>
            <a:ext cx="23526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ED6E6C"/>
                </a:solidFill>
              </a:rPr>
              <a:t>11. </a:t>
            </a:r>
            <a:r>
              <a:rPr lang="fr-FR" sz="1000" b="1" dirty="0">
                <a:solidFill>
                  <a:srgbClr val="275662"/>
                </a:solidFill>
              </a:rPr>
              <a:t>Île-de-France-Versailles-Grignon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Présidente : Camille Michon</a:t>
            </a:r>
          </a:p>
          <a:p>
            <a:r>
              <a:rPr lang="fr-FR" sz="1000" b="1" dirty="0">
                <a:solidFill>
                  <a:srgbClr val="ED6E6C"/>
                </a:solidFill>
              </a:rPr>
              <a:t>12. </a:t>
            </a:r>
            <a:r>
              <a:rPr lang="fr-FR" sz="1000" b="1" dirty="0">
                <a:solidFill>
                  <a:srgbClr val="275662"/>
                </a:solidFill>
              </a:rPr>
              <a:t>Nouvelle-Aquitaine-Bordeaux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Olivier </a:t>
            </a:r>
            <a:r>
              <a:rPr lang="fr-FR" sz="1000" dirty="0" err="1">
                <a:solidFill>
                  <a:srgbClr val="00A3A6"/>
                </a:solidFill>
              </a:rPr>
              <a:t>Lavialle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b="1" dirty="0">
                <a:solidFill>
                  <a:srgbClr val="ED6E6C"/>
                </a:solidFill>
              </a:rPr>
              <a:t>13. </a:t>
            </a:r>
            <a:r>
              <a:rPr lang="fr-FR" sz="1000" b="1" dirty="0">
                <a:solidFill>
                  <a:srgbClr val="275662"/>
                </a:solidFill>
              </a:rPr>
              <a:t>Nouvelle-Aquitaine-Poitiers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Abraham</a:t>
            </a:r>
          </a:p>
          <a:p>
            <a:r>
              <a:rPr lang="fr-FR" sz="1000" dirty="0">
                <a:solidFill>
                  <a:srgbClr val="00A3A6"/>
                </a:solidFill>
              </a:rPr>
              <a:t>Escobar-Gutierrez</a:t>
            </a:r>
          </a:p>
          <a:p>
            <a:r>
              <a:rPr lang="fr-FR" sz="1000" b="1" dirty="0">
                <a:solidFill>
                  <a:srgbClr val="ED6E6C"/>
                </a:solidFill>
              </a:rPr>
              <a:t>14. </a:t>
            </a:r>
            <a:r>
              <a:rPr lang="fr-FR" sz="1000" b="1" dirty="0">
                <a:solidFill>
                  <a:srgbClr val="275662"/>
                </a:solidFill>
              </a:rPr>
              <a:t>Occitanie-Montpellier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Sylvain </a:t>
            </a:r>
            <a:r>
              <a:rPr lang="fr-FR" sz="1000" dirty="0" err="1">
                <a:solidFill>
                  <a:srgbClr val="00A3A6"/>
                </a:solidFill>
              </a:rPr>
              <a:t>Labbé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b="1" dirty="0">
                <a:solidFill>
                  <a:srgbClr val="ED6E6C"/>
                </a:solidFill>
              </a:rPr>
              <a:t>15. </a:t>
            </a:r>
            <a:r>
              <a:rPr lang="fr-FR" sz="1000" b="1" dirty="0">
                <a:solidFill>
                  <a:srgbClr val="275662"/>
                </a:solidFill>
              </a:rPr>
              <a:t>Occitanie-Toulouse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</a:t>
            </a:r>
            <a:r>
              <a:rPr lang="fr-FR" sz="1000" dirty="0" err="1">
                <a:solidFill>
                  <a:srgbClr val="00A3A6"/>
                </a:solidFill>
              </a:rPr>
              <a:t>Pierre-Benoit</a:t>
            </a:r>
            <a:r>
              <a:rPr lang="fr-FR" sz="1000" dirty="0">
                <a:solidFill>
                  <a:srgbClr val="00A3A6"/>
                </a:solidFill>
              </a:rPr>
              <a:t> Joly</a:t>
            </a:r>
          </a:p>
          <a:p>
            <a:r>
              <a:rPr lang="fr-FR" sz="1000" b="1" dirty="0">
                <a:solidFill>
                  <a:srgbClr val="ED6E6C"/>
                </a:solidFill>
              </a:rPr>
              <a:t>16. </a:t>
            </a:r>
            <a:r>
              <a:rPr lang="fr-FR" sz="1000" b="1" dirty="0">
                <a:solidFill>
                  <a:srgbClr val="275662"/>
                </a:solidFill>
              </a:rPr>
              <a:t>Pays de la Loire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Présidente : Emmanuelle</a:t>
            </a:r>
          </a:p>
          <a:p>
            <a:r>
              <a:rPr lang="fr-FR" sz="1000" dirty="0" err="1">
                <a:solidFill>
                  <a:srgbClr val="00A3A6"/>
                </a:solidFill>
              </a:rPr>
              <a:t>Chevassus</a:t>
            </a:r>
            <a:r>
              <a:rPr lang="fr-FR" sz="1000" dirty="0">
                <a:solidFill>
                  <a:srgbClr val="00A3A6"/>
                </a:solidFill>
              </a:rPr>
              <a:t> </a:t>
            </a:r>
            <a:r>
              <a:rPr lang="fr-FR" sz="1000" dirty="0" err="1">
                <a:solidFill>
                  <a:srgbClr val="00A3A6"/>
                </a:solidFill>
              </a:rPr>
              <a:t>Lozza</a:t>
            </a:r>
            <a:endParaRPr lang="fr-FR" sz="1000" dirty="0">
              <a:solidFill>
                <a:srgbClr val="00A3A6"/>
              </a:solidFill>
            </a:endParaRPr>
          </a:p>
          <a:p>
            <a:r>
              <a:rPr lang="fr-FR" sz="1000" dirty="0">
                <a:solidFill>
                  <a:srgbClr val="ED6E6C"/>
                </a:solidFill>
              </a:rPr>
              <a:t> </a:t>
            </a:r>
            <a:r>
              <a:rPr lang="fr-FR" sz="1000" b="1" dirty="0">
                <a:solidFill>
                  <a:srgbClr val="ED6E6C"/>
                </a:solidFill>
              </a:rPr>
              <a:t>17. </a:t>
            </a:r>
            <a:r>
              <a:rPr lang="fr-FR" sz="1000" b="1" dirty="0">
                <a:solidFill>
                  <a:srgbClr val="275662"/>
                </a:solidFill>
              </a:rPr>
              <a:t>Provence-Alpes-Côte d’Azur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 : Jean-Philippe Nabot</a:t>
            </a:r>
          </a:p>
          <a:p>
            <a:r>
              <a:rPr lang="fr-FR" sz="1000" dirty="0">
                <a:solidFill>
                  <a:srgbClr val="ED6E6C"/>
                </a:solidFill>
              </a:rPr>
              <a:t> </a:t>
            </a:r>
            <a:r>
              <a:rPr lang="fr-FR" sz="1000" b="1" dirty="0">
                <a:solidFill>
                  <a:srgbClr val="ED6E6C"/>
                </a:solidFill>
              </a:rPr>
              <a:t>18. </a:t>
            </a:r>
            <a:r>
              <a:rPr lang="fr-FR" sz="1000" b="1" dirty="0">
                <a:solidFill>
                  <a:srgbClr val="275662"/>
                </a:solidFill>
              </a:rPr>
              <a:t>Val de Loire</a:t>
            </a:r>
          </a:p>
          <a:p>
            <a:r>
              <a:rPr lang="fr-FR" sz="1000" dirty="0">
                <a:solidFill>
                  <a:srgbClr val="00A3A6"/>
                </a:solidFill>
              </a:rPr>
              <a:t>Présidente : Catherine Beaumont</a:t>
            </a:r>
          </a:p>
          <a:p>
            <a:r>
              <a:rPr lang="fr-FR" sz="1000" dirty="0">
                <a:solidFill>
                  <a:srgbClr val="797870"/>
                </a:solidFill>
              </a:rPr>
              <a:t> </a:t>
            </a:r>
            <a:r>
              <a:rPr lang="fr-FR" sz="1000" b="1" dirty="0">
                <a:solidFill>
                  <a:srgbClr val="797870"/>
                </a:solidFill>
              </a:rPr>
              <a:t>19. Centre-siège Paris-Antony</a:t>
            </a:r>
          </a:p>
          <a:p>
            <a:r>
              <a:rPr lang="fr-FR" sz="1000" dirty="0">
                <a:solidFill>
                  <a:srgbClr val="00A3A6"/>
                </a:solidFill>
              </a:rPr>
              <a:t>Administratrice : Karine Gueritat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23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Nos 14 départements scientifiques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10666" y="2399616"/>
            <a:ext cx="1695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Actions, transitions</a:t>
            </a:r>
          </a:p>
          <a:p>
            <a:pPr algn="ctr"/>
            <a:r>
              <a:rPr lang="fr-FR" sz="1100" b="1" dirty="0">
                <a:solidFill>
                  <a:srgbClr val="275662"/>
                </a:solidFill>
              </a:rPr>
              <a:t>et territoires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Christophe Soulard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98414" y="2399616"/>
            <a:ext cx="1695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Agroécosystèmes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Philippe </a:t>
            </a:r>
            <a:r>
              <a:rPr lang="fr-FR" sz="1100" dirty="0" err="1">
                <a:solidFill>
                  <a:srgbClr val="00A3A6"/>
                </a:solidFill>
              </a:rPr>
              <a:t>Hinsinger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6162" y="2409140"/>
            <a:ext cx="1695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Alimentation</a:t>
            </a:r>
            <a:br>
              <a:rPr lang="fr-FR" sz="1100" b="1" dirty="0">
                <a:solidFill>
                  <a:srgbClr val="275662"/>
                </a:solidFill>
              </a:rPr>
            </a:br>
            <a:r>
              <a:rPr lang="fr-FR" sz="1100" b="1" dirty="0">
                <a:solidFill>
                  <a:srgbClr val="275662"/>
                </a:solidFill>
              </a:rPr>
              <a:t>humaine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Jean </a:t>
            </a:r>
            <a:r>
              <a:rPr lang="fr-FR" sz="1100" dirty="0" err="1">
                <a:solidFill>
                  <a:srgbClr val="00A3A6"/>
                </a:solidFill>
              </a:rPr>
              <a:t>Dallongeville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73910" y="2409140"/>
            <a:ext cx="17621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Aliments, produits </a:t>
            </a:r>
            <a:r>
              <a:rPr lang="fr-FR" sz="1100" b="1" dirty="0" err="1">
                <a:solidFill>
                  <a:srgbClr val="275662"/>
                </a:solidFill>
              </a:rPr>
              <a:t>biosourcés</a:t>
            </a:r>
            <a:r>
              <a:rPr lang="fr-FR" sz="1100" b="1" dirty="0">
                <a:solidFill>
                  <a:srgbClr val="275662"/>
                </a:solidFill>
              </a:rPr>
              <a:t> et déchets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Michael </a:t>
            </a:r>
            <a:r>
              <a:rPr lang="fr-FR" sz="1100" dirty="0" err="1">
                <a:solidFill>
                  <a:srgbClr val="00A3A6"/>
                </a:solidFill>
              </a:rPr>
              <a:t>O’Donohue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761658" y="2409140"/>
            <a:ext cx="20764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Biologie et amélioration</a:t>
            </a:r>
          </a:p>
          <a:p>
            <a:pPr algn="ctr"/>
            <a:r>
              <a:rPr lang="fr-FR" sz="1100" b="1" dirty="0">
                <a:solidFill>
                  <a:srgbClr val="275662"/>
                </a:solidFill>
              </a:rPr>
              <a:t>des plantes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Isabelle </a:t>
            </a:r>
            <a:r>
              <a:rPr lang="fr-FR" sz="1100" dirty="0" err="1">
                <a:solidFill>
                  <a:srgbClr val="00A3A6"/>
                </a:solidFill>
              </a:rPr>
              <a:t>Litrico-Chiarelli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10667" y="3993982"/>
            <a:ext cx="1695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Ecologie</a:t>
            </a:r>
            <a:br>
              <a:rPr lang="fr-FR" sz="1100" b="1" dirty="0">
                <a:solidFill>
                  <a:srgbClr val="275662"/>
                </a:solidFill>
              </a:rPr>
            </a:br>
            <a:r>
              <a:rPr lang="fr-FR" sz="1100" b="1" dirty="0">
                <a:solidFill>
                  <a:srgbClr val="275662"/>
                </a:solidFill>
              </a:rPr>
              <a:t>et biodiversité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Catherine Bastien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98414" y="3993982"/>
            <a:ext cx="1876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Ecosystèmes aquatiques, ressources en eau et risques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Mohamed </a:t>
            </a:r>
            <a:r>
              <a:rPr lang="fr-FR" sz="1100" dirty="0" err="1">
                <a:solidFill>
                  <a:srgbClr val="00A3A6"/>
                </a:solidFill>
              </a:rPr>
              <a:t>Naaim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76650" y="4003506"/>
            <a:ext cx="1695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Economie</a:t>
            </a:r>
            <a:br>
              <a:rPr lang="fr-FR" sz="1100" b="1" dirty="0">
                <a:solidFill>
                  <a:srgbClr val="275662"/>
                </a:solidFill>
              </a:rPr>
            </a:br>
            <a:r>
              <a:rPr lang="fr-FR" sz="1100" b="1" dirty="0">
                <a:solidFill>
                  <a:srgbClr val="275662"/>
                </a:solidFill>
              </a:rPr>
              <a:t>et sciences sociales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Alban Thomas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173911" y="4003506"/>
            <a:ext cx="1762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Génétique animale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Edwige </a:t>
            </a:r>
            <a:r>
              <a:rPr lang="fr-FR" sz="1100" dirty="0" err="1">
                <a:solidFill>
                  <a:srgbClr val="00A3A6"/>
                </a:solidFill>
              </a:rPr>
              <a:t>Quillet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61659" y="4003506"/>
            <a:ext cx="20764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Mathématiques</a:t>
            </a:r>
            <a:br>
              <a:rPr lang="fr-FR" sz="1100" b="1" dirty="0">
                <a:solidFill>
                  <a:srgbClr val="275662"/>
                </a:solidFill>
              </a:rPr>
            </a:br>
            <a:r>
              <a:rPr lang="fr-FR" sz="1100" b="1" dirty="0">
                <a:solidFill>
                  <a:srgbClr val="275662"/>
                </a:solidFill>
              </a:rPr>
              <a:t>et numérique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Hervé Monod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133474" y="5462622"/>
            <a:ext cx="1695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Microbiologie</a:t>
            </a:r>
            <a:br>
              <a:rPr lang="fr-FR" sz="1100" b="1" dirty="0">
                <a:solidFill>
                  <a:srgbClr val="275662"/>
                </a:solidFill>
              </a:rPr>
            </a:br>
            <a:r>
              <a:rPr lang="fr-FR" sz="1100" b="1" dirty="0">
                <a:solidFill>
                  <a:srgbClr val="275662"/>
                </a:solidFill>
              </a:rPr>
              <a:t>et chaine alimentaire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Sylvie </a:t>
            </a:r>
            <a:r>
              <a:rPr lang="fr-FR" sz="1100" dirty="0" err="1">
                <a:solidFill>
                  <a:srgbClr val="00A3A6"/>
                </a:solidFill>
              </a:rPr>
              <a:t>Dequin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721221" y="5462622"/>
            <a:ext cx="1876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Physiologie animale</a:t>
            </a:r>
            <a:br>
              <a:rPr lang="fr-FR" sz="1100" b="1" dirty="0">
                <a:solidFill>
                  <a:srgbClr val="275662"/>
                </a:solidFill>
              </a:rPr>
            </a:br>
            <a:r>
              <a:rPr lang="fr-FR" sz="1100" b="1" dirty="0">
                <a:solidFill>
                  <a:srgbClr val="275662"/>
                </a:solidFill>
              </a:rPr>
              <a:t>et élevages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Françoise </a:t>
            </a:r>
            <a:r>
              <a:rPr lang="fr-FR" sz="1100" dirty="0" err="1">
                <a:solidFill>
                  <a:srgbClr val="00A3A6"/>
                </a:solidFill>
              </a:rPr>
              <a:t>Médale</a:t>
            </a:r>
            <a:endParaRPr lang="fr-FR" sz="1100" dirty="0">
              <a:solidFill>
                <a:srgbClr val="00A3A6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08970" y="5472146"/>
            <a:ext cx="16954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Santé animale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Muriel </a:t>
            </a:r>
            <a:br>
              <a:rPr lang="fr-FR" sz="1100" dirty="0">
                <a:solidFill>
                  <a:srgbClr val="00A3A6"/>
                </a:solidFill>
              </a:rPr>
            </a:br>
            <a:r>
              <a:rPr lang="fr-FR" sz="1100" dirty="0" err="1">
                <a:solidFill>
                  <a:srgbClr val="00A3A6"/>
                </a:solidFill>
              </a:rPr>
              <a:t>Vayssier</a:t>
            </a:r>
            <a:r>
              <a:rPr lang="fr-FR" sz="1100" dirty="0">
                <a:solidFill>
                  <a:srgbClr val="00A3A6"/>
                </a:solidFill>
              </a:rPr>
              <a:t>-Taussat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896718" y="5472146"/>
            <a:ext cx="17621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rgbClr val="275662"/>
                </a:solidFill>
              </a:rPr>
              <a:t>Santé des plantes</a:t>
            </a:r>
            <a:br>
              <a:rPr lang="fr-FR" sz="1100" b="1" dirty="0">
                <a:solidFill>
                  <a:srgbClr val="275662"/>
                </a:solidFill>
              </a:rPr>
            </a:br>
            <a:r>
              <a:rPr lang="fr-FR" sz="1100" b="1" dirty="0">
                <a:solidFill>
                  <a:srgbClr val="275662"/>
                </a:solidFill>
              </a:rPr>
              <a:t>et environnement</a:t>
            </a:r>
          </a:p>
          <a:p>
            <a:pPr algn="ctr"/>
            <a:r>
              <a:rPr lang="fr-FR" sz="1100" dirty="0">
                <a:solidFill>
                  <a:srgbClr val="00A3A6"/>
                </a:solidFill>
              </a:rPr>
              <a:t>Christian </a:t>
            </a:r>
            <a:r>
              <a:rPr lang="fr-FR" sz="1100" dirty="0" err="1">
                <a:solidFill>
                  <a:srgbClr val="00A3A6"/>
                </a:solidFill>
              </a:rPr>
              <a:t>Lannou</a:t>
            </a:r>
            <a:endParaRPr lang="fr-FR" sz="1100" dirty="0">
              <a:solidFill>
                <a:srgbClr val="00A3A6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3" y="1723341"/>
            <a:ext cx="676275" cy="676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45" y="1763821"/>
            <a:ext cx="585788" cy="595313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93" y="1765772"/>
            <a:ext cx="585788" cy="595313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34" y="1725086"/>
            <a:ext cx="676275" cy="67627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55" y="1725086"/>
            <a:ext cx="665454" cy="676275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3" y="3309443"/>
            <a:ext cx="665454" cy="676275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245" y="3349923"/>
            <a:ext cx="585787" cy="595313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93" y="3351874"/>
            <a:ext cx="585787" cy="59531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834" y="3311188"/>
            <a:ext cx="676275" cy="67627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745" y="3311188"/>
            <a:ext cx="676275" cy="67627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59" y="4799961"/>
            <a:ext cx="676275" cy="676275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51" y="4845203"/>
            <a:ext cx="585788" cy="58578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4847154"/>
            <a:ext cx="585788" cy="58578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40" y="4801706"/>
            <a:ext cx="676275" cy="67627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723900" y="80897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75662"/>
                </a:solidFill>
              </a:rPr>
              <a:t>268</a:t>
            </a:r>
            <a:r>
              <a:rPr lang="fr-FR" dirty="0">
                <a:solidFill>
                  <a:srgbClr val="275662"/>
                </a:solidFill>
              </a:rPr>
              <a:t> Unités de recherche, de service et expérimentales</a:t>
            </a:r>
            <a:endParaRPr lang="fr-FR" b="1" dirty="0">
              <a:solidFill>
                <a:srgbClr val="2756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1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Europe et international, une ambition &amp; une force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23900" y="711666"/>
            <a:ext cx="760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75662"/>
                </a:solidFill>
              </a:rPr>
              <a:t>INRAE, acteur majeur de la recherche européenne</a:t>
            </a:r>
            <a:endParaRPr lang="fr-FR" sz="2000" b="1" spc="-150" dirty="0">
              <a:solidFill>
                <a:srgbClr val="275662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3" y="1111776"/>
            <a:ext cx="5064919" cy="49291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23900" y="1971675"/>
            <a:ext cx="76009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275662"/>
                </a:solidFill>
              </a:rPr>
              <a:t>Impliqué dans </a:t>
            </a:r>
            <a:r>
              <a:rPr lang="fr-FR" sz="2000" b="1" dirty="0">
                <a:solidFill>
                  <a:srgbClr val="275662"/>
                </a:solidFill>
              </a:rPr>
              <a:t>249</a:t>
            </a:r>
            <a:r>
              <a:rPr lang="fr-FR" sz="2000" dirty="0">
                <a:solidFill>
                  <a:srgbClr val="275662"/>
                </a:solidFill>
              </a:rPr>
              <a:t> projets européens dont </a:t>
            </a:r>
            <a:r>
              <a:rPr lang="fr-FR" sz="2000" b="1" dirty="0">
                <a:solidFill>
                  <a:srgbClr val="275662"/>
                </a:solidFill>
              </a:rPr>
              <a:t>78</a:t>
            </a:r>
            <a:r>
              <a:rPr lang="fr-FR" sz="2000" dirty="0">
                <a:solidFill>
                  <a:srgbClr val="275662"/>
                </a:solidFill>
              </a:rPr>
              <a:t> en coordination</a:t>
            </a:r>
            <a:br>
              <a:rPr lang="fr-FR" sz="2000" dirty="0">
                <a:solidFill>
                  <a:srgbClr val="275662"/>
                </a:solidFill>
              </a:rPr>
            </a:br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b="1" dirty="0">
                <a:solidFill>
                  <a:srgbClr val="275662"/>
                </a:solidFill>
              </a:rPr>
              <a:t>1</a:t>
            </a:r>
            <a:r>
              <a:rPr lang="fr-FR" sz="2000" b="1" baseline="30000" dirty="0">
                <a:solidFill>
                  <a:srgbClr val="275662"/>
                </a:solidFill>
              </a:rPr>
              <a:t>er</a:t>
            </a:r>
            <a:r>
              <a:rPr lang="fr-FR" sz="2000" dirty="0">
                <a:solidFill>
                  <a:srgbClr val="275662"/>
                </a:solidFill>
              </a:rPr>
              <a:t> sur le défi sociétal 2 du programme H2020 « Sécurité Alimentaire, Agriculture et Foresterie durables, Recherches marines, maritimes et sur les eaux continentales, et </a:t>
            </a:r>
            <a:r>
              <a:rPr lang="fr-FR" sz="2000" dirty="0" err="1">
                <a:solidFill>
                  <a:srgbClr val="275662"/>
                </a:solidFill>
              </a:rPr>
              <a:t>bioéconomie</a:t>
            </a:r>
            <a:r>
              <a:rPr lang="fr-FR" sz="2000" dirty="0">
                <a:solidFill>
                  <a:srgbClr val="275662"/>
                </a:solidFill>
              </a:rPr>
              <a:t> »</a:t>
            </a:r>
            <a:br>
              <a:rPr lang="fr-FR" sz="2000" dirty="0">
                <a:solidFill>
                  <a:srgbClr val="275662"/>
                </a:solidFill>
              </a:rPr>
            </a:br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fr-FR" sz="2000" dirty="0">
                <a:solidFill>
                  <a:srgbClr val="275662"/>
                </a:solidFill>
              </a:rPr>
              <a:t>Impliqué dans </a:t>
            </a:r>
            <a:r>
              <a:rPr lang="fr-FR" sz="2000" b="1" dirty="0">
                <a:solidFill>
                  <a:srgbClr val="275662"/>
                </a:solidFill>
              </a:rPr>
              <a:t>7</a:t>
            </a:r>
            <a:r>
              <a:rPr lang="fr-FR" sz="2000" dirty="0">
                <a:solidFill>
                  <a:srgbClr val="275662"/>
                </a:solidFill>
              </a:rPr>
              <a:t> projets d’infrastructure européenne 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dirty="0">
                <a:solidFill>
                  <a:srgbClr val="275662"/>
                </a:solidFill>
              </a:rPr>
              <a:t>(</a:t>
            </a:r>
            <a:r>
              <a:rPr lang="fr-FR" dirty="0" err="1">
                <a:solidFill>
                  <a:srgbClr val="275662"/>
                </a:solidFill>
              </a:rPr>
              <a:t>cf</a:t>
            </a:r>
            <a:r>
              <a:rPr lang="fr-FR" dirty="0">
                <a:solidFill>
                  <a:srgbClr val="275662"/>
                </a:solidFill>
              </a:rPr>
              <a:t> feuille de route ESFRI, </a:t>
            </a:r>
            <a:r>
              <a:rPr lang="fr-FR" dirty="0" err="1">
                <a:solidFill>
                  <a:srgbClr val="275662"/>
                </a:solidFill>
              </a:rPr>
              <a:t>European</a:t>
            </a:r>
            <a:r>
              <a:rPr lang="fr-FR" dirty="0">
                <a:solidFill>
                  <a:srgbClr val="275662"/>
                </a:solidFill>
              </a:rPr>
              <a:t> </a:t>
            </a:r>
            <a:r>
              <a:rPr lang="fr-FR" dirty="0" err="1">
                <a:solidFill>
                  <a:srgbClr val="275662"/>
                </a:solidFill>
              </a:rPr>
              <a:t>Strategy</a:t>
            </a:r>
            <a:r>
              <a:rPr lang="fr-FR" dirty="0">
                <a:solidFill>
                  <a:srgbClr val="275662"/>
                </a:solidFill>
              </a:rPr>
              <a:t> on </a:t>
            </a:r>
            <a:r>
              <a:rPr lang="fr-FR" dirty="0" err="1">
                <a:solidFill>
                  <a:srgbClr val="275662"/>
                </a:solidFill>
              </a:rPr>
              <a:t>Research</a:t>
            </a:r>
            <a:r>
              <a:rPr lang="fr-FR" dirty="0">
                <a:solidFill>
                  <a:srgbClr val="275662"/>
                </a:solidFill>
              </a:rPr>
              <a:t> Infrastructures)</a:t>
            </a:r>
          </a:p>
        </p:txBody>
      </p:sp>
    </p:spTree>
    <p:extLst>
      <p:ext uri="{BB962C8B-B14F-4D97-AF65-F5344CB8AC3E}">
        <p14:creationId xmlns:p14="http://schemas.microsoft.com/office/powerpoint/2010/main" val="301260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7" y="1971675"/>
            <a:ext cx="3786188" cy="33337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3900" y="1696611"/>
            <a:ext cx="76009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17</a:t>
            </a:r>
            <a:r>
              <a:rPr lang="fr-FR" sz="2000" dirty="0">
                <a:solidFill>
                  <a:srgbClr val="275662"/>
                </a:solidFill>
              </a:rPr>
              <a:t> laboratoires internationaux 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associés (LIA)</a:t>
            </a:r>
            <a:br>
              <a:rPr lang="fr-FR" sz="2000" dirty="0">
                <a:solidFill>
                  <a:srgbClr val="275662"/>
                </a:solidFill>
              </a:rPr>
            </a:br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4</a:t>
            </a:r>
            <a:r>
              <a:rPr lang="fr-FR" sz="2000" dirty="0">
                <a:solidFill>
                  <a:srgbClr val="275662"/>
                </a:solidFill>
              </a:rPr>
              <a:t> réseaux de recherche 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internationaux (2RI)</a:t>
            </a:r>
            <a:br>
              <a:rPr lang="fr-FR" sz="2000" dirty="0">
                <a:solidFill>
                  <a:srgbClr val="275662"/>
                </a:solidFill>
              </a:rPr>
            </a:br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b="1" dirty="0">
                <a:solidFill>
                  <a:srgbClr val="275662"/>
                </a:solidFill>
              </a:rPr>
              <a:t>2</a:t>
            </a:r>
            <a:r>
              <a:rPr lang="fr-FR" sz="2000" dirty="0">
                <a:solidFill>
                  <a:srgbClr val="275662"/>
                </a:solidFill>
              </a:rPr>
              <a:t> appels conjoints (JLC)</a:t>
            </a:r>
            <a:br>
              <a:rPr lang="fr-FR" sz="2000" dirty="0">
                <a:solidFill>
                  <a:srgbClr val="275662"/>
                </a:solidFill>
              </a:rPr>
            </a:br>
            <a:br>
              <a:rPr lang="fr-FR" sz="2000" dirty="0">
                <a:solidFill>
                  <a:srgbClr val="275662"/>
                </a:solidFill>
              </a:rPr>
            </a:br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Des programmes prioritaires internationaux (PPI)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&gt; 1 étude pilote : Sols &amp; changement climatique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&gt; 5 autres en cours de développement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Europe et international, une ambition &amp; une force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23900" y="711666"/>
            <a:ext cx="760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75662"/>
                </a:solidFill>
              </a:rPr>
              <a:t>INRAE, des partenariats d’excellence partout dans le monde</a:t>
            </a:r>
            <a:endParaRPr lang="fr-FR" sz="2000" b="1" spc="-150" dirty="0">
              <a:solidFill>
                <a:srgbClr val="275662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43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7692"/>
            <a:ext cx="9144000" cy="397284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Europe et international, une ambition &amp; une force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23900" y="711666"/>
            <a:ext cx="7600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75662"/>
                </a:solidFill>
              </a:rPr>
              <a:t>INRAE, des publications scientifiques avec 110 pays</a:t>
            </a:r>
            <a:endParaRPr lang="fr-FR" sz="2000" b="1" spc="-150" dirty="0">
              <a:solidFill>
                <a:srgbClr val="27566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55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23900" y="285750"/>
            <a:ext cx="760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pc="-150" dirty="0">
                <a:solidFill>
                  <a:srgbClr val="66C1BF"/>
                </a:solidFill>
                <a:latin typeface="+mj-lt"/>
              </a:rPr>
              <a:t>Science Ouverte et participative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2" y="383054"/>
            <a:ext cx="225673" cy="3286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3900" y="1022051"/>
            <a:ext cx="8029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5662"/>
                </a:solidFill>
              </a:rPr>
              <a:t>INRAE s’engage dans une politique de science ouverte basée</a:t>
            </a:r>
            <a:br>
              <a:rPr lang="fr-FR" sz="2000" dirty="0">
                <a:solidFill>
                  <a:srgbClr val="275662"/>
                </a:solidFill>
              </a:rPr>
            </a:br>
            <a:r>
              <a:rPr lang="fr-FR" sz="2000" dirty="0">
                <a:solidFill>
                  <a:srgbClr val="275662"/>
                </a:solidFill>
              </a:rPr>
              <a:t>sur une forte exigence de </a:t>
            </a:r>
            <a:r>
              <a:rPr lang="fr-FR" sz="2000" b="1" dirty="0">
                <a:solidFill>
                  <a:srgbClr val="00A3A6"/>
                </a:solidFill>
              </a:rPr>
              <a:t>qualité</a:t>
            </a:r>
            <a:r>
              <a:rPr lang="fr-FR" sz="2000" dirty="0">
                <a:solidFill>
                  <a:srgbClr val="275662"/>
                </a:solidFill>
              </a:rPr>
              <a:t>, de </a:t>
            </a:r>
            <a:r>
              <a:rPr lang="fr-FR" sz="2000" b="1" dirty="0">
                <a:solidFill>
                  <a:srgbClr val="00A3A6"/>
                </a:solidFill>
              </a:rPr>
              <a:t>transparence</a:t>
            </a:r>
            <a:r>
              <a:rPr lang="fr-FR" sz="2000" dirty="0">
                <a:solidFill>
                  <a:srgbClr val="275662"/>
                </a:solidFill>
              </a:rPr>
              <a:t> et de </a:t>
            </a:r>
            <a:r>
              <a:rPr lang="fr-FR" sz="2000" b="1" dirty="0">
                <a:solidFill>
                  <a:srgbClr val="00A3A6"/>
                </a:solidFill>
              </a:rPr>
              <a:t>reproductibilité des résultats</a:t>
            </a:r>
            <a:r>
              <a:rPr lang="fr-FR" sz="2000" dirty="0">
                <a:solidFill>
                  <a:srgbClr val="275662"/>
                </a:solidFill>
              </a:rPr>
              <a:t>. </a:t>
            </a:r>
          </a:p>
          <a:p>
            <a:endParaRPr lang="fr-FR" sz="2000" dirty="0">
              <a:solidFill>
                <a:srgbClr val="275662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Des dispositifs innovants de validation par les pairs des processus de recherche, des résultats, des connaissances et des savoirs.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Des infrastructures numériques pour la gestion et le partage de données et des connaissances, en cohérence avec les politiques nationale et européenne.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3900" y="4121783"/>
            <a:ext cx="8029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275662"/>
                </a:solidFill>
              </a:rPr>
              <a:t>Dans ses relations avec la société, INRAE est soucieux de l’impact sur l’économie des connaissances et sur l’innovation économique et sociale.</a:t>
            </a:r>
          </a:p>
          <a:p>
            <a:r>
              <a:rPr lang="fr-FR" sz="2000" dirty="0">
                <a:solidFill>
                  <a:srgbClr val="275662"/>
                </a:solidFill>
              </a:rPr>
              <a:t> 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Des relations construites dans la durée avec les associations et ONG</a:t>
            </a:r>
          </a:p>
          <a:p>
            <a:pPr marL="342900" indent="-342900">
              <a:buBlip>
                <a:blip r:embed="rId3"/>
              </a:buBlip>
            </a:pPr>
            <a:r>
              <a:rPr lang="fr-FR" sz="2000" dirty="0">
                <a:solidFill>
                  <a:srgbClr val="275662"/>
                </a:solidFill>
              </a:rPr>
              <a:t>Un soutien affirmé aux démarches participatives de recherche.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00100" cy="95250"/>
          </a:xfrm>
          <a:prstGeom prst="rect">
            <a:avLst/>
          </a:pr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0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915</Words>
  <Application>Microsoft Macintosh PowerPoint</Application>
  <PresentationFormat>Affichage à l'écran (4:3)</PresentationFormat>
  <Paragraphs>155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 Veldeman</dc:creator>
  <cp:lastModifiedBy>Microsoft Office User</cp:lastModifiedBy>
  <cp:revision>38</cp:revision>
  <dcterms:created xsi:type="dcterms:W3CDTF">2020-07-08T07:45:19Z</dcterms:created>
  <dcterms:modified xsi:type="dcterms:W3CDTF">2020-07-10T09:52:51Z</dcterms:modified>
</cp:coreProperties>
</file>